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9" r:id="rId4"/>
    <p:sldId id="260" r:id="rId5"/>
    <p:sldId id="267" r:id="rId6"/>
    <p:sldId id="270" r:id="rId7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FA6"/>
    <a:srgbClr val="DDDDDD"/>
    <a:srgbClr val="CCFF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>
      <p:cViewPr>
        <p:scale>
          <a:sx n="50" d="100"/>
          <a:sy n="50" d="100"/>
        </p:scale>
        <p:origin x="-1998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4649010-CFF9-A944-A73C-0BF68C6B2686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B4D4FDF-FF57-4949-8A92-52081ADB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15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6966C4-AB7E-D547-926B-C7BD161DB8E3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81144A1-7F2C-CC48-B822-FFC77C540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27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A2413D-8F0D-E947-9221-EE68988791C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1144A1-7F2C-CC48-B822-FFC77C540EE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6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400">
                <a:latin typeface="Times New Roman" pitchFamily="-110" charset="0"/>
                <a:ea typeface="Arial" pitchFamily="-110" charset="0"/>
                <a:cs typeface="Arial" pitchFamily="-110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>
                <a:latin typeface="Times New Roman" pitchFamily="-110" charset="0"/>
                <a:ea typeface="Arial" pitchFamily="-110" charset="0"/>
                <a:cs typeface="Arial" pitchFamily="-110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>
                  <a:latin typeface="Times New Roman" pitchFamily="-110" charset="0"/>
                  <a:ea typeface="Arial" pitchFamily="-110" charset="0"/>
                  <a:cs typeface="Arial" pitchFamily="-110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>
                  <a:latin typeface="Times New Roman" pitchFamily="-110" charset="0"/>
                  <a:ea typeface="Arial" pitchFamily="-110" charset="0"/>
                  <a:cs typeface="Arial" pitchFamily="-110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>
                  <a:latin typeface="Times New Roman" pitchFamily="-110" charset="0"/>
                  <a:ea typeface="Arial" pitchFamily="-110" charset="0"/>
                  <a:cs typeface="Arial" pitchFamily="-110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>
                  <a:latin typeface="Times New Roman" pitchFamily="-110" charset="0"/>
                  <a:ea typeface="Arial" pitchFamily="-110" charset="0"/>
                  <a:cs typeface="Arial" pitchFamily="-110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>
                  <a:latin typeface="Times New Roman" pitchFamily="-110" charset="0"/>
                  <a:ea typeface="Arial" pitchFamily="-110" charset="0"/>
                  <a:cs typeface="Arial" pitchFamily="-110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>
                  <a:latin typeface="Times New Roman" pitchFamily="-110" charset="0"/>
                  <a:ea typeface="Arial" pitchFamily="-110" charset="0"/>
                  <a:cs typeface="Arial" pitchFamily="-110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>
                  <a:latin typeface="Times New Roman" pitchFamily="-110" charset="0"/>
                  <a:ea typeface="Arial" pitchFamily="-110" charset="0"/>
                  <a:cs typeface="Arial" pitchFamily="-110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>
                  <a:latin typeface="Times New Roman" pitchFamily="-110" charset="0"/>
                  <a:ea typeface="Arial" pitchFamily="-110" charset="0"/>
                  <a:cs typeface="Arial" pitchFamily="-110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>
                  <a:latin typeface="Times New Roman" pitchFamily="-110" charset="0"/>
                  <a:ea typeface="Arial" pitchFamily="-110" charset="0"/>
                  <a:cs typeface="Arial" pitchFamily="-110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400">
                  <a:latin typeface="Times New Roman" pitchFamily="-110" charset="0"/>
                  <a:ea typeface="Arial" pitchFamily="-110" charset="0"/>
                  <a:cs typeface="Arial" pitchFamily="-110" charset="0"/>
                </a:endParaRPr>
              </a:p>
            </p:txBody>
          </p:sp>
        </p:grpSp>
      </p:grpSp>
      <p:sp>
        <p:nvSpPr>
          <p:cNvPr id="1147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lt-LT"/>
              <a:t>Click to edit Master title style</a:t>
            </a:r>
          </a:p>
        </p:txBody>
      </p:sp>
      <p:sp>
        <p:nvSpPr>
          <p:cNvPr id="1147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-110" charset="2"/>
              <a:buNone/>
              <a:defRPr sz="3400"/>
            </a:lvl1pPr>
          </a:lstStyle>
          <a:p>
            <a:r>
              <a:rPr lang="lt-LT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45DC-0540-7C4B-A329-F47DB942CA2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FDE5C-0C21-E445-807D-84351B1A4FC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B0408-7394-0749-A86E-6BDF01EA3784}" type="slidenum">
              <a:rPr lang="lt-LT"/>
              <a:pPr>
                <a:defRPr/>
              </a:pPr>
              <a:t>‹#›</a:t>
            </a:fld>
            <a:endParaRPr lang="lt-L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13A11-17E7-A44F-AEC5-D3CD1971A964}" type="slidenum">
              <a:rPr lang="lt-LT"/>
              <a:pPr>
                <a:defRPr/>
              </a:pPr>
              <a:t>‹#›</a:t>
            </a:fld>
            <a:endParaRPr lang="lt-LT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A7446-8E89-5441-B150-12B70201E85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EBAA4-4F5F-7E4E-B1D3-24FEF9615EE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C800F-CC5A-014A-8303-92A995A8ADF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92D56-6341-D041-A99A-D3425709C25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6A762-2C36-8D42-B323-2BDE09F8A43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44E2B-1F06-0140-9B4E-71359D54063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E340C-CCB2-574F-B4C6-9946824EAA4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52C6B-F4CF-9C41-9362-184E791E2E9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fld id="{FEDCA146-A673-5A4F-BD27-A5A3BF69096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1366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400">
                <a:latin typeface="Times New Roman" pitchFamily="-110" charset="0"/>
                <a:ea typeface="Arial" pitchFamily="-110" charset="0"/>
                <a:cs typeface="Arial" pitchFamily="-110" charset="0"/>
              </a:endParaRPr>
            </a:p>
          </p:txBody>
        </p:sp>
        <p:sp>
          <p:nvSpPr>
            <p:cNvPr id="11367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>
                <a:latin typeface="Times New Roman" pitchFamily="-110" charset="0"/>
                <a:ea typeface="Arial" pitchFamily="-110" charset="0"/>
                <a:cs typeface="Arial" pitchFamily="-110" charset="0"/>
              </a:endParaRPr>
            </a:p>
          </p:txBody>
        </p:sp>
        <p:sp>
          <p:nvSpPr>
            <p:cNvPr id="11367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latin typeface="Arial" pitchFamily="-110" charset="0"/>
                <a:ea typeface="Arial" pitchFamily="-110" charset="0"/>
                <a:cs typeface="Arial" pitchFamily="-110" charset="0"/>
              </a:endParaRPr>
            </a:p>
          </p:txBody>
        </p:sp>
        <p:sp>
          <p:nvSpPr>
            <p:cNvPr id="11367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latin typeface="Arial" pitchFamily="-110" charset="0"/>
                <a:ea typeface="Arial" pitchFamily="-110" charset="0"/>
                <a:cs typeface="Arial" pitchFamily="-110" charset="0"/>
              </a:endParaRPr>
            </a:p>
          </p:txBody>
        </p:sp>
        <p:sp>
          <p:nvSpPr>
            <p:cNvPr id="11367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latin typeface="Arial" pitchFamily="-110" charset="0"/>
                <a:ea typeface="Arial" pitchFamily="-110" charset="0"/>
                <a:cs typeface="Arial" pitchFamily="-110" charset="0"/>
              </a:endParaRPr>
            </a:p>
          </p:txBody>
        </p:sp>
        <p:sp>
          <p:nvSpPr>
            <p:cNvPr id="11367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latin typeface="Arial" pitchFamily="-110" charset="0"/>
                <a:ea typeface="Arial" pitchFamily="-110" charset="0"/>
                <a:cs typeface="Arial" pitchFamily="-110" charset="0"/>
              </a:endParaRPr>
            </a:p>
          </p:txBody>
        </p:sp>
        <p:sp>
          <p:nvSpPr>
            <p:cNvPr id="11367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>
                <a:latin typeface="Times New Roman" pitchFamily="-110" charset="0"/>
                <a:ea typeface="Arial" pitchFamily="-110" charset="0"/>
                <a:cs typeface="Arial" pitchFamily="-110" charset="0"/>
              </a:endParaRPr>
            </a:p>
          </p:txBody>
        </p:sp>
        <p:sp>
          <p:nvSpPr>
            <p:cNvPr id="11367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latin typeface="Arial" pitchFamily="-110" charset="0"/>
                <a:ea typeface="Arial" pitchFamily="-110" charset="0"/>
                <a:cs typeface="Arial" pitchFamily="-110" charset="0"/>
              </a:endParaRPr>
            </a:p>
          </p:txBody>
        </p:sp>
        <p:sp>
          <p:nvSpPr>
            <p:cNvPr id="11367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latin typeface="Arial" pitchFamily="-110" charset="0"/>
                <a:ea typeface="Arial" pitchFamily="-110" charset="0"/>
                <a:cs typeface="Arial" pitchFamily="-110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/>
              <a:t>Click to edit Master text styles</a:t>
            </a:r>
          </a:p>
          <a:p>
            <a:pPr lvl="1"/>
            <a:r>
              <a:rPr lang="lt-LT"/>
              <a:t>Second level</a:t>
            </a:r>
          </a:p>
          <a:p>
            <a:pPr lvl="2"/>
            <a:r>
              <a:rPr lang="lt-LT"/>
              <a:t>Third level</a:t>
            </a:r>
          </a:p>
          <a:p>
            <a:pPr lvl="3"/>
            <a:r>
              <a:rPr lang="lt-LT"/>
              <a:t>Fourth level</a:t>
            </a:r>
          </a:p>
          <a:p>
            <a:pPr lvl="4"/>
            <a:r>
              <a:rPr lang="lt-LT"/>
              <a:t>Fifth level</a:t>
            </a:r>
          </a:p>
        </p:txBody>
      </p:sp>
      <p:sp>
        <p:nvSpPr>
          <p:cNvPr id="1136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0" charset="0"/>
          <a:ea typeface="Arial" pitchFamily="-110" charset="0"/>
          <a:cs typeface="Arial" pitchFamily="-11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0" charset="0"/>
          <a:ea typeface="Arial" pitchFamily="-110" charset="0"/>
          <a:cs typeface="Arial" pitchFamily="-11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0" charset="0"/>
          <a:ea typeface="Arial" pitchFamily="-110" charset="0"/>
          <a:cs typeface="Arial" pitchFamily="-11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0" charset="0"/>
          <a:ea typeface="Arial" pitchFamily="-110" charset="0"/>
          <a:cs typeface="Arial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0" charset="0"/>
          <a:ea typeface="Arial" pitchFamily="-110" charset="0"/>
          <a:cs typeface="Arial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0" charset="0"/>
          <a:ea typeface="Arial" pitchFamily="-110" charset="0"/>
          <a:cs typeface="Arial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0" charset="0"/>
          <a:ea typeface="Arial" pitchFamily="-110" charset="0"/>
          <a:cs typeface="Arial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0" charset="0"/>
          <a:ea typeface="Arial" pitchFamily="-110" charset="0"/>
          <a:cs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1844675"/>
            <a:ext cx="7632700" cy="2232397"/>
          </a:xfrm>
        </p:spPr>
        <p:txBody>
          <a:bodyPr/>
          <a:lstStyle/>
          <a:p>
            <a:r>
              <a:rPr lang="lt-LT" sz="2400" b="1" dirty="0" smtClean="0"/>
              <a:t>	    </a:t>
            </a:r>
            <a:r>
              <a:rPr lang="lt-LT" sz="2800" b="1" dirty="0" smtClean="0"/>
              <a:t>NMR </a:t>
            </a:r>
            <a:r>
              <a:rPr lang="lt-LT" sz="2800" b="1" dirty="0"/>
              <a:t>spectroscopy Monitoring </a:t>
            </a:r>
            <a:endParaRPr lang="lt-LT" sz="2800" b="1" dirty="0" smtClean="0"/>
          </a:p>
          <a:p>
            <a:r>
              <a:rPr lang="lt-LT" sz="2800" b="1" dirty="0"/>
              <a:t> </a:t>
            </a:r>
            <a:r>
              <a:rPr lang="lt-LT" sz="2800" b="1" dirty="0" smtClean="0"/>
              <a:t>     </a:t>
            </a:r>
            <a:r>
              <a:rPr lang="lt-LT" sz="2800" b="1" dirty="0"/>
              <a:t>of H/D Exchange in Aqueous Solutions   of Ionic Liquids Forming Hydrogen </a:t>
            </a:r>
            <a:r>
              <a:rPr lang="lt-LT" sz="2800" b="1" dirty="0" smtClean="0"/>
              <a:t>Bond </a:t>
            </a:r>
          </a:p>
          <a:p>
            <a:pPr algn="ctr"/>
            <a:r>
              <a:rPr lang="lt-LT" sz="2000" b="1" dirty="0" smtClean="0"/>
              <a:t>A </a:t>
            </a:r>
            <a:r>
              <a:rPr lang="lt-LT" sz="2000" b="1" dirty="0"/>
              <a:t>Role of Anions, Self-Aggregation, and Mesophase Formation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2339752" y="4365104"/>
            <a:ext cx="5904656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dirty="0" smtClean="0"/>
              <a:t>Vytautas Klimavičius</a:t>
            </a:r>
          </a:p>
          <a:p>
            <a:pPr algn="ctr">
              <a:spcBef>
                <a:spcPct val="50000"/>
              </a:spcBef>
            </a:pPr>
            <a:r>
              <a:rPr lang="lt-LT" dirty="0" smtClean="0"/>
              <a:t>Vytautas Balevičius</a:t>
            </a:r>
          </a:p>
          <a:p>
            <a:pPr algn="ctr">
              <a:spcBef>
                <a:spcPct val="50000"/>
              </a:spcBef>
            </a:pPr>
            <a:endParaRPr lang="lt-LT" dirty="0"/>
          </a:p>
          <a:p>
            <a:pPr algn="ctr">
              <a:spcBef>
                <a:spcPct val="50000"/>
              </a:spcBef>
            </a:pPr>
            <a:r>
              <a:rPr lang="en-US" altLang="en-US" i="1" dirty="0">
                <a:latin typeface="Times New Roman" pitchFamily="18" charset="0"/>
              </a:rPr>
              <a:t>Vilnius University, Faculty of Physics, Vilnius, Lithuania</a:t>
            </a:r>
            <a:endParaRPr lang="lt-LT" dirty="0"/>
          </a:p>
        </p:txBody>
      </p:sp>
      <p:pic>
        <p:nvPicPr>
          <p:cNvPr id="16389" name="Picture 2" descr="I:\New F\v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96838"/>
            <a:ext cx="1368276" cy="151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f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2689" y="96837"/>
            <a:ext cx="1353567" cy="152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netribewellness.com/wp-content/uploads/2013/03/Banan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54" y="647209"/>
            <a:ext cx="12961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21" y="4725144"/>
            <a:ext cx="8928992" cy="1440160"/>
          </a:xfrm>
        </p:spPr>
        <p:txBody>
          <a:bodyPr/>
          <a:lstStyle/>
          <a:p>
            <a:pPr>
              <a:buClr>
                <a:schemeClr val="tx2"/>
              </a:buClr>
              <a:buSzPct val="85000"/>
              <a:buFont typeface="Courier New" pitchFamily="49" charset="0"/>
              <a:buChar char="o"/>
            </a:pPr>
            <a:endParaRPr lang="lt-LT" sz="2800" cap="small" dirty="0"/>
          </a:p>
          <a:p>
            <a:pPr>
              <a:buClr>
                <a:schemeClr val="tx2"/>
              </a:buClr>
              <a:buSzPct val="85000"/>
              <a:buFont typeface="Courier New" pitchFamily="49" charset="0"/>
              <a:buChar char="o"/>
            </a:pPr>
            <a:endParaRPr lang="lt-LT" sz="2800" cap="small" dirty="0"/>
          </a:p>
          <a:p>
            <a:pPr marL="0" indent="0">
              <a:buClr>
                <a:schemeClr val="tx2"/>
              </a:buClr>
              <a:buSzPct val="85000"/>
              <a:buNone/>
            </a:pPr>
            <a:r>
              <a:rPr lang="en-US" altLang="en-US" sz="2000" dirty="0" smtClean="0">
                <a:latin typeface="Times New Roman" pitchFamily="18" charset="0"/>
              </a:rPr>
              <a:t>An </a:t>
            </a:r>
            <a:r>
              <a:rPr lang="en-US" altLang="en-US" sz="2000" b="1" dirty="0" smtClean="0">
                <a:latin typeface="Times New Roman" pitchFamily="18" charset="0"/>
              </a:rPr>
              <a:t>ionic liquid</a:t>
            </a:r>
            <a:r>
              <a:rPr lang="en-US" altLang="en-US" sz="2000" dirty="0" smtClean="0">
                <a:latin typeface="Times New Roman" pitchFamily="18" charset="0"/>
              </a:rPr>
              <a:t> is a liquid that contains essentially only ions. </a:t>
            </a:r>
            <a:br>
              <a:rPr lang="en-US" altLang="en-US" sz="2000" dirty="0" smtClean="0">
                <a:latin typeface="Times New Roman" pitchFamily="18" charset="0"/>
              </a:rPr>
            </a:br>
            <a:r>
              <a:rPr lang="en-US" altLang="en-US" sz="2000" dirty="0" smtClean="0">
                <a:latin typeface="Times New Roman" pitchFamily="18" charset="0"/>
              </a:rPr>
              <a:t>In the broad sense – molten salts, however, the term "ionic liquid" is commonly used for salts whose melting points below 100 °C.</a:t>
            </a:r>
            <a:endParaRPr lang="lt-LT" sz="2000" cap="small" dirty="0"/>
          </a:p>
        </p:txBody>
      </p:sp>
      <p:pic>
        <p:nvPicPr>
          <p:cNvPr id="1032" name="Picture 8" descr="http://cdn.redmondpie.com/wp-content/uploads/2012/11/iOS-battery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20001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102" y="3389999"/>
            <a:ext cx="2282317" cy="218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https://encrypted-tbn0.gstatic.com/images?q=tbn:ANd9GcQFak8_bP7_6x570QDMs-n0sM2duRb57J8U3v2WT5xcrhdDqbn6m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7445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dvc.edu/org/images/beaker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7183"/>
            <a:ext cx="1889870" cy="139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 rot="3202426">
            <a:off x="3689272" y="4162756"/>
            <a:ext cx="432048" cy="548139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dk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3724" y="427097"/>
            <a:ext cx="8759842" cy="5997418"/>
            <a:chOff x="384158" y="427097"/>
            <a:chExt cx="8759842" cy="5997418"/>
          </a:xfrm>
        </p:grpSpPr>
        <p:sp>
          <p:nvSpPr>
            <p:cNvPr id="18" name="Down Arrow 17"/>
            <p:cNvSpPr/>
            <p:nvPr/>
          </p:nvSpPr>
          <p:spPr>
            <a:xfrm rot="10800000">
              <a:off x="4327859" y="1896400"/>
              <a:ext cx="432048" cy="485812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dk1"/>
                </a:solidFill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 rot="4442187">
              <a:off x="2525308" y="2647493"/>
              <a:ext cx="432048" cy="856506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dk1"/>
                </a:solidFill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 rot="7302676">
              <a:off x="2565862" y="1834406"/>
              <a:ext cx="432048" cy="856506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84158" y="427097"/>
              <a:ext cx="8759842" cy="5997418"/>
              <a:chOff x="384158" y="427097"/>
              <a:chExt cx="8759842" cy="5997418"/>
            </a:xfrm>
          </p:grpSpPr>
          <p:pic>
            <p:nvPicPr>
              <p:cNvPr id="20" name="Picture 8" descr="http://cdn.redmondpie.com/wp-content/uploads/2012/11/iOS-battery-logo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688" y="3909915"/>
                <a:ext cx="2514600" cy="2514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1027" descr="ionic_liquids_intro_ptp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00"/>
              <a:stretch/>
            </p:blipFill>
            <p:spPr bwMode="auto">
              <a:xfrm>
                <a:off x="3253132" y="2434489"/>
                <a:ext cx="2581502" cy="17129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http://blogs.fas.org/sciencewonk/wp-content/uploads/sites/5/2012/09/rad-waste.jp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4" t="15637" r="7081" b="7726"/>
              <a:stretch/>
            </p:blipFill>
            <p:spPr bwMode="auto">
              <a:xfrm>
                <a:off x="384158" y="3000773"/>
                <a:ext cx="1828800" cy="11466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6" descr="http://onetribewellness.com/wp-content/uploads/2013/03/Banana-2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454" y="637123"/>
                <a:ext cx="1296144" cy="1728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4102" y="3379913"/>
                <a:ext cx="2282317" cy="2184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13" descr="https://encrypted-tbn0.gstatic.com/images?q=tbn:ANd9GcQFak8_bP7_6x570QDMs-n0sM2duRb57J8U3v2WT5xcrhdDqbn6m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0" y="587359"/>
                <a:ext cx="2286000" cy="2000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5" descr="http://www.dvc.edu/org/images/beakers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7904" y="427097"/>
                <a:ext cx="1889870" cy="13909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Down Arrow 15"/>
            <p:cNvSpPr/>
            <p:nvPr/>
          </p:nvSpPr>
          <p:spPr>
            <a:xfrm rot="14437762">
              <a:off x="6348644" y="2005310"/>
              <a:ext cx="432048" cy="1324831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dk1"/>
                </a:solidFill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 rot="17388543">
              <a:off x="6172041" y="3370778"/>
              <a:ext cx="432048" cy="856506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41090" y="928191"/>
            <a:ext cx="4176464" cy="3312369"/>
            <a:chOff x="3347864" y="279250"/>
            <a:chExt cx="2843808" cy="24804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347864" y="279250"/>
              <a:ext cx="2843808" cy="2213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247456" y="2327652"/>
              <a:ext cx="52231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9447" y="4449688"/>
            <a:ext cx="6156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 smtClean="0"/>
              <a:t>1-decyl-3-methylimidazolium </a:t>
            </a:r>
            <a:r>
              <a:rPr lang="lt-LT" sz="1600" dirty="0" smtClean="0"/>
              <a:t>chloride – [C</a:t>
            </a:r>
            <a:r>
              <a:rPr lang="lt-LT" sz="1600" baseline="-25000" dirty="0" smtClean="0"/>
              <a:t>10</a:t>
            </a:r>
            <a:r>
              <a:rPr lang="lt-LT" sz="1600" dirty="0" smtClean="0"/>
              <a:t>mim][Cl]</a:t>
            </a:r>
            <a:r>
              <a:rPr lang="en-GB" sz="1600" dirty="0" smtClean="0"/>
              <a:t> </a:t>
            </a:r>
          </a:p>
          <a:p>
            <a:r>
              <a:rPr lang="lt-LT" sz="1600" dirty="0" smtClean="0"/>
              <a:t>  </a:t>
            </a:r>
          </a:p>
          <a:p>
            <a:r>
              <a:rPr lang="lt-LT" sz="1600" dirty="0" smtClean="0"/>
              <a:t>1-decyl-3-methylimidazolium </a:t>
            </a:r>
            <a:r>
              <a:rPr lang="lt-LT" sz="1600" dirty="0" smtClean="0"/>
              <a:t>bromide </a:t>
            </a:r>
            <a:r>
              <a:rPr lang="lt-LT" sz="1600" dirty="0"/>
              <a:t>– [C</a:t>
            </a:r>
            <a:r>
              <a:rPr lang="lt-LT" sz="1600" baseline="-25000" dirty="0"/>
              <a:t>10</a:t>
            </a:r>
            <a:r>
              <a:rPr lang="lt-LT" sz="1600" dirty="0"/>
              <a:t>mim</a:t>
            </a:r>
            <a:r>
              <a:rPr lang="lt-LT" sz="1600" dirty="0" smtClean="0"/>
              <a:t>][Br]</a:t>
            </a:r>
            <a:r>
              <a:rPr lang="en-GB" sz="1600" dirty="0" smtClean="0"/>
              <a:t> </a:t>
            </a:r>
            <a:endParaRPr lang="en-GB" sz="1600" dirty="0"/>
          </a:p>
          <a:p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4716016" y="649863"/>
            <a:ext cx="4180037" cy="3759528"/>
            <a:chOff x="4716016" y="649863"/>
            <a:chExt cx="4180037" cy="3759528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6" r="10620" b="43317"/>
            <a:stretch/>
          </p:blipFill>
          <p:spPr bwMode="auto">
            <a:xfrm>
              <a:off x="4716016" y="649863"/>
              <a:ext cx="2152650" cy="3759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6" t="55956" b="-1"/>
            <a:stretch/>
          </p:blipFill>
          <p:spPr bwMode="auto">
            <a:xfrm>
              <a:off x="7016651" y="1095608"/>
              <a:ext cx="1879402" cy="2921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99592" y="5852674"/>
            <a:ext cx="6886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i="1" dirty="0" smtClean="0"/>
              <a:t> </a:t>
            </a:r>
            <a:r>
              <a:rPr lang="en-US" altLang="en-US" i="1" dirty="0"/>
              <a:t>Inoue, T.; Dong, B.; </a:t>
            </a:r>
            <a:r>
              <a:rPr lang="en-US" altLang="en-US" i="1" dirty="0" err="1"/>
              <a:t>Zheng</a:t>
            </a:r>
            <a:r>
              <a:rPr lang="en-US" altLang="en-US" i="1" dirty="0"/>
              <a:t>, L. Q. </a:t>
            </a:r>
            <a:r>
              <a:rPr lang="en-US" altLang="en-US" i="1" dirty="0" smtClean="0"/>
              <a:t>J.</a:t>
            </a:r>
            <a:r>
              <a:rPr lang="lt-LT" altLang="en-US" i="1" dirty="0" smtClean="0"/>
              <a:t>ournal of </a:t>
            </a:r>
            <a:r>
              <a:rPr lang="en-US" altLang="en-US" i="1" dirty="0" err="1" smtClean="0"/>
              <a:t>Coll</a:t>
            </a:r>
            <a:r>
              <a:rPr lang="lt-LT" altLang="en-US" i="1" dirty="0" smtClean="0"/>
              <a:t>oid and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Int</a:t>
            </a:r>
            <a:r>
              <a:rPr lang="lt-LT" altLang="en-US" i="1" dirty="0" smtClean="0"/>
              <a:t>erface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Sc</a:t>
            </a:r>
            <a:r>
              <a:rPr lang="lt-LT" altLang="en-US" i="1" dirty="0" smtClean="0"/>
              <a:t>ience</a:t>
            </a:r>
            <a:r>
              <a:rPr lang="en-US" altLang="en-US" i="1" dirty="0" smtClean="0"/>
              <a:t>, </a:t>
            </a:r>
            <a:r>
              <a:rPr lang="en-US" altLang="en-US" i="1" dirty="0"/>
              <a:t>307, 578 </a:t>
            </a:r>
            <a:r>
              <a:rPr lang="en-US" altLang="en-US" i="1" dirty="0" smtClean="0"/>
              <a:t>– 581</a:t>
            </a:r>
            <a:r>
              <a:rPr lang="lt-LT" altLang="en-US" i="1" dirty="0" smtClean="0"/>
              <a:t> (</a:t>
            </a:r>
            <a:r>
              <a:rPr lang="en-US" altLang="en-US" b="1" i="1" dirty="0" smtClean="0"/>
              <a:t>2007</a:t>
            </a:r>
            <a:r>
              <a:rPr lang="lt-LT" altLang="en-US" b="1" i="1" dirty="0" smtClean="0"/>
              <a:t>)</a:t>
            </a:r>
            <a:endParaRPr lang="en-US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42316" y="465688"/>
            <a:ext cx="4523863" cy="2923183"/>
            <a:chOff x="4514765" y="265680"/>
            <a:chExt cx="4523863" cy="2923183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61" t="655" r="15251" b="63364"/>
            <a:stretch/>
          </p:blipFill>
          <p:spPr bwMode="auto">
            <a:xfrm>
              <a:off x="4514765" y="301298"/>
              <a:ext cx="1698646" cy="2386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10" t="56655" r="8987" b="-1300"/>
            <a:stretch/>
          </p:blipFill>
          <p:spPr bwMode="auto">
            <a:xfrm>
              <a:off x="6084168" y="265680"/>
              <a:ext cx="1797359" cy="2923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11" t="35879" r="16449" b="44073"/>
            <a:stretch/>
          </p:blipFill>
          <p:spPr bwMode="auto">
            <a:xfrm>
              <a:off x="7450819" y="1080808"/>
              <a:ext cx="1587809" cy="13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24459" y="4048711"/>
            <a:ext cx="329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0,4 mol.fr. [C</a:t>
            </a:r>
            <a:r>
              <a:rPr lang="lt-LT" baseline="-25000" dirty="0" smtClean="0"/>
              <a:t>10</a:t>
            </a:r>
            <a:r>
              <a:rPr lang="lt-LT" dirty="0" smtClean="0"/>
              <a:t>mim][Cl/Br] D</a:t>
            </a:r>
            <a:r>
              <a:rPr lang="lt-LT" baseline="-25000" dirty="0" smtClean="0"/>
              <a:t>2</a:t>
            </a:r>
            <a:r>
              <a:rPr lang="lt-LT" dirty="0" smtClean="0"/>
              <a:t>O</a:t>
            </a:r>
          </a:p>
          <a:p>
            <a:r>
              <a:rPr lang="lt-LT" dirty="0" smtClean="0"/>
              <a:t> no H/D exchange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764" y="548680"/>
            <a:ext cx="5046718" cy="3276600"/>
            <a:chOff x="18764" y="548680"/>
            <a:chExt cx="5046718" cy="3276600"/>
          </a:xfrm>
        </p:grpSpPr>
        <p:pic>
          <p:nvPicPr>
            <p:cNvPr id="20" name="Picture 19" descr="C:\Users\Vytautas\Desktop\Rašto darbai\Magistro kursinis II\Paveikslai\CAC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3" t="7951" r="12727" b="3527"/>
            <a:stretch/>
          </p:blipFill>
          <p:spPr bwMode="auto">
            <a:xfrm>
              <a:off x="18764" y="548680"/>
              <a:ext cx="4275438" cy="3276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" name="Group 4"/>
            <p:cNvGrpSpPr/>
            <p:nvPr/>
          </p:nvGrpSpPr>
          <p:grpSpPr>
            <a:xfrm>
              <a:off x="2469901" y="2718580"/>
              <a:ext cx="2595581" cy="571234"/>
              <a:chOff x="2469901" y="2718580"/>
              <a:chExt cx="2595581" cy="571234"/>
            </a:xfrm>
          </p:grpSpPr>
          <p:sp>
            <p:nvSpPr>
              <p:cNvPr id="3" name="Right Arrow 2"/>
              <p:cNvSpPr/>
              <p:nvPr/>
            </p:nvSpPr>
            <p:spPr>
              <a:xfrm>
                <a:off x="2483767" y="2718580"/>
                <a:ext cx="2581715" cy="571234"/>
              </a:xfrm>
              <a:prstGeom prst="rightArrow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469901" y="2819531"/>
                <a:ext cx="25396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lt-LT" dirty="0" smtClean="0"/>
                  <a:t>10</a:t>
                </a:r>
                <a:r>
                  <a:rPr lang="lt-LT" baseline="30000" dirty="0" smtClean="0"/>
                  <a:t>-2</a:t>
                </a:r>
                <a:r>
                  <a:rPr lang="lt-LT" dirty="0" smtClean="0"/>
                  <a:t> mol. fr./ 0,4 mol. fr.</a:t>
                </a:r>
                <a:endParaRPr lang="lt-LT" dirty="0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86275" y="1211033"/>
            <a:ext cx="126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10</a:t>
            </a:r>
            <a:r>
              <a:rPr lang="lt-LT" baseline="30000" dirty="0" smtClean="0"/>
              <a:t>-4</a:t>
            </a:r>
            <a:r>
              <a:rPr lang="lt-LT" dirty="0" smtClean="0"/>
              <a:t> mol.fr.</a:t>
            </a:r>
            <a:endParaRPr lang="lt-LT" dirty="0"/>
          </a:p>
        </p:txBody>
      </p:sp>
      <p:sp>
        <p:nvSpPr>
          <p:cNvPr id="15" name="Right Arrow 14"/>
          <p:cNvSpPr/>
          <p:nvPr/>
        </p:nvSpPr>
        <p:spPr>
          <a:xfrm flipH="1">
            <a:off x="323526" y="1124744"/>
            <a:ext cx="1332648" cy="571234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pSp>
        <p:nvGrpSpPr>
          <p:cNvPr id="16" name="Group 15"/>
          <p:cNvGrpSpPr/>
          <p:nvPr/>
        </p:nvGrpSpPr>
        <p:grpSpPr>
          <a:xfrm>
            <a:off x="779700" y="4695042"/>
            <a:ext cx="3408133" cy="1402157"/>
            <a:chOff x="5735867" y="2769223"/>
            <a:chExt cx="3408133" cy="1402157"/>
          </a:xfrm>
        </p:grpSpPr>
        <p:grpSp>
          <p:nvGrpSpPr>
            <p:cNvPr id="11" name="Group 10"/>
            <p:cNvGrpSpPr/>
            <p:nvPr/>
          </p:nvGrpSpPr>
          <p:grpSpPr>
            <a:xfrm>
              <a:off x="5735867" y="2769223"/>
              <a:ext cx="3354288" cy="1402157"/>
              <a:chOff x="5735867" y="2769223"/>
              <a:chExt cx="3354288" cy="1402157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5735867" y="2769223"/>
                <a:ext cx="3354288" cy="1402157"/>
                <a:chOff x="5004048" y="637341"/>
                <a:chExt cx="3354288" cy="1402157"/>
              </a:xfrm>
            </p:grpSpPr>
            <p:pic>
              <p:nvPicPr>
                <p:cNvPr id="1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/>
                <a:srcRect b="50000"/>
                <a:stretch/>
              </p:blipFill>
              <p:spPr bwMode="auto">
                <a:xfrm>
                  <a:off x="5052392" y="637341"/>
                  <a:ext cx="3305944" cy="14021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Oval 18"/>
                <p:cNvSpPr/>
                <p:nvPr/>
              </p:nvSpPr>
              <p:spPr>
                <a:xfrm>
                  <a:off x="5004048" y="1484784"/>
                  <a:ext cx="432048" cy="432047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7425603" y="932756"/>
                  <a:ext cx="360041" cy="338691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8517463" y="2852936"/>
                <a:ext cx="158993" cy="151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415459" y="2769223"/>
              <a:ext cx="7285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200" dirty="0" smtClean="0"/>
                <a:t>Cl</a:t>
              </a:r>
              <a:r>
                <a:rPr lang="lt-LT" sz="1200" baseline="30000" dirty="0" smtClean="0"/>
                <a:t>-</a:t>
              </a:r>
              <a:r>
                <a:rPr lang="lt-LT" sz="1200" dirty="0" smtClean="0"/>
                <a:t>/Br</a:t>
              </a:r>
              <a:r>
                <a:rPr lang="lt-LT" sz="1200" baseline="30000" dirty="0" smtClean="0"/>
                <a:t>-</a:t>
              </a:r>
              <a:endParaRPr lang="en-GB" sz="1200" baseline="300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06955" y="3393691"/>
            <a:ext cx="4031673" cy="3269673"/>
            <a:chOff x="5006955" y="3393691"/>
            <a:chExt cx="4031673" cy="3269673"/>
          </a:xfrm>
        </p:grpSpPr>
        <p:pic>
          <p:nvPicPr>
            <p:cNvPr id="27" name="Picture 26"/>
            <p:cNvPicPr/>
            <p:nvPr/>
          </p:nvPicPr>
          <p:blipFill rotWithShape="1">
            <a:blip r:embed="rId5"/>
            <a:srcRect l="14196" t="7775" r="9309" b="3141"/>
            <a:stretch/>
          </p:blipFill>
          <p:spPr bwMode="auto">
            <a:xfrm>
              <a:off x="5006955" y="3393691"/>
              <a:ext cx="4031673" cy="326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364088" y="3694971"/>
                  <a:ext cx="1440160" cy="47808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lt-LT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lt-LT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lt-LT" b="0" i="1" smtClean="0">
                                    <a:latin typeface="Cambria Math"/>
                                  </a:rPr>
                                  <m:t>𝐼</m:t>
                                </m:r>
                                <m:r>
                                  <a:rPr lang="lt-LT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lt-LT" b="0" i="1" smtClean="0">
                                    <a:latin typeface="Cambria Math"/>
                                  </a:rPr>
                                  <m:t>𝐻</m:t>
                                </m:r>
                                <m:r>
                                  <a:rPr lang="lt-LT" b="0" i="1" smtClean="0">
                                    <a:latin typeface="Cambria Math"/>
                                  </a:rPr>
                                  <m:t>2)</m:t>
                                </m:r>
                              </m:num>
                              <m:den>
                                <m:r>
                                  <a:rPr lang="lt-LT" b="0" i="1" smtClean="0">
                                    <a:latin typeface="Cambria Math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lt-LT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lt-LT" b="0" i="1" smtClean="0">
                                        <a:latin typeface="Cambria Math"/>
                                      </a:rPr>
                                      <m:t>𝐻</m:t>
                                    </m:r>
                                    <m:r>
                                      <a:rPr lang="lt-LT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lt-LT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lt-LT" b="0" i="1" smtClean="0">
                                    <a:latin typeface="Cambria Math"/>
                                  </a:rPr>
                                  <m:t>𝐼</m:t>
                                </m:r>
                                <m:r>
                                  <a:rPr lang="lt-LT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lt-LT" b="0" i="1" smtClean="0">
                                    <a:latin typeface="Cambria Math"/>
                                  </a:rPr>
                                  <m:t>𝐻</m:t>
                                </m:r>
                                <m:r>
                                  <a:rPr lang="lt-LT" b="0" i="1" smtClean="0">
                                    <a:latin typeface="Cambria Math"/>
                                  </a:rPr>
                                  <m:t>16)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088" y="3694971"/>
                  <a:ext cx="1440160" cy="47808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704"/>
                  </a:stretch>
                </a:blipFill>
                <a:ln w="95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05537" y="504377"/>
            <a:ext cx="5658941" cy="2295688"/>
            <a:chOff x="3307744" y="4041094"/>
            <a:chExt cx="5658941" cy="2295688"/>
          </a:xfrm>
        </p:grpSpPr>
        <p:grpSp>
          <p:nvGrpSpPr>
            <p:cNvPr id="23" name="Group 22"/>
            <p:cNvGrpSpPr/>
            <p:nvPr/>
          </p:nvGrpSpPr>
          <p:grpSpPr>
            <a:xfrm>
              <a:off x="3307744" y="4041094"/>
              <a:ext cx="5658941" cy="2295688"/>
              <a:chOff x="0" y="0"/>
              <a:chExt cx="5460275" cy="2188029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28" t="9770" r="12176" b="6253"/>
              <a:stretch/>
            </p:blipFill>
            <p:spPr bwMode="auto">
              <a:xfrm>
                <a:off x="0" y="0"/>
                <a:ext cx="2916283" cy="2165169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54" t="10002" r="13311" b="5323"/>
              <a:stretch/>
            </p:blipFill>
            <p:spPr bwMode="auto">
              <a:xfrm>
                <a:off x="2916283" y="3266"/>
                <a:ext cx="2543992" cy="2184763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4902709" y="4208862"/>
              <a:ext cx="14959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t-LT" dirty="0" smtClean="0"/>
                <a:t>[C</a:t>
              </a:r>
              <a:r>
                <a:rPr lang="lt-LT" baseline="-25000" dirty="0" smtClean="0"/>
                <a:t>10</a:t>
              </a:r>
              <a:r>
                <a:rPr lang="lt-LT" dirty="0" smtClean="0"/>
                <a:t>mim][Cl] </a:t>
              </a:r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25603" y="4208862"/>
              <a:ext cx="15087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t-LT" dirty="0"/>
                <a:t>[C</a:t>
              </a:r>
              <a:r>
                <a:rPr lang="lt-LT" baseline="-25000" dirty="0"/>
                <a:t>10</a:t>
              </a:r>
              <a:r>
                <a:rPr lang="lt-LT" dirty="0"/>
                <a:t>mim</a:t>
              </a:r>
              <a:r>
                <a:rPr lang="lt-LT" dirty="0" smtClean="0"/>
                <a:t>][Br</a:t>
              </a:r>
              <a:r>
                <a:rPr lang="lt-LT" dirty="0"/>
                <a:t>] 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51920" y="5502701"/>
              <a:ext cx="1193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t-LT" dirty="0" smtClean="0"/>
                <a:t>&gt; 50 days</a:t>
              </a:r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98758" y="4992279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t-LT" dirty="0" smtClean="0"/>
                <a:t>8–10 hours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08839" y="4992279"/>
              <a:ext cx="1334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t-LT" dirty="0" smtClean="0"/>
                <a:t>10</a:t>
              </a:r>
              <a:r>
                <a:rPr lang="lt-LT" baseline="30000" dirty="0" smtClean="0"/>
                <a:t>-2</a:t>
              </a:r>
              <a:r>
                <a:rPr lang="lt-LT" dirty="0" smtClean="0"/>
                <a:t> mol. fr.</a:t>
              </a:r>
              <a:endParaRPr lang="en-GB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30133" y="5533797"/>
              <a:ext cx="1334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t-LT" dirty="0" smtClean="0"/>
                <a:t>10</a:t>
              </a:r>
              <a:r>
                <a:rPr lang="lt-LT" baseline="30000" dirty="0" smtClean="0"/>
                <a:t>-2</a:t>
              </a:r>
              <a:r>
                <a:rPr lang="lt-LT" dirty="0" smtClean="0"/>
                <a:t> mol. fr.</a:t>
              </a:r>
              <a:endParaRPr lang="en-GB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496159"/>
            <a:ext cx="3529978" cy="2280833"/>
            <a:chOff x="107504" y="4061598"/>
            <a:chExt cx="3529978" cy="2280833"/>
          </a:xfrm>
        </p:grpSpPr>
        <p:pic>
          <p:nvPicPr>
            <p:cNvPr id="22" name="Picture 21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3" t="10864" r="11972" b="6250"/>
            <a:stretch/>
          </p:blipFill>
          <p:spPr bwMode="auto">
            <a:xfrm>
              <a:off x="107504" y="4061598"/>
              <a:ext cx="3529978" cy="228083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329716" y="5502701"/>
              <a:ext cx="866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t-LT" dirty="0" smtClean="0"/>
                <a:t>2 days</a:t>
              </a:r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6056" y="4992279"/>
              <a:ext cx="1334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t-LT" dirty="0" smtClean="0"/>
                <a:t>10</a:t>
              </a:r>
              <a:r>
                <a:rPr lang="lt-LT" baseline="30000" dirty="0" smtClean="0"/>
                <a:t>-4</a:t>
              </a:r>
              <a:r>
                <a:rPr lang="lt-LT" dirty="0" smtClean="0"/>
                <a:t> mol. fr.</a:t>
              </a:r>
              <a:endParaRPr lang="en-GB" dirty="0"/>
            </a:p>
          </p:txBody>
        </p:sp>
      </p:grpSp>
      <p:pic>
        <p:nvPicPr>
          <p:cNvPr id="32" name="Picture 31"/>
          <p:cNvPicPr/>
          <p:nvPr/>
        </p:nvPicPr>
        <p:blipFill rotWithShape="1">
          <a:blip r:embed="rId5"/>
          <a:srcRect l="16988" t="10207" r="12892" b="3633"/>
          <a:stretch/>
        </p:blipFill>
        <p:spPr bwMode="auto">
          <a:xfrm>
            <a:off x="299626" y="3212976"/>
            <a:ext cx="36957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" descr="C:\Users\Vytautas\Desktop\Rašto darbai\Magistro kursinis II\Paveikslai\13C_proton_decoupl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07" y="4794126"/>
            <a:ext cx="2736304" cy="202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635715" y="3136456"/>
            <a:ext cx="3582068" cy="1225779"/>
            <a:chOff x="4635715" y="3136456"/>
            <a:chExt cx="3582068" cy="1225779"/>
          </a:xfrm>
        </p:grpSpPr>
        <p:grpSp>
          <p:nvGrpSpPr>
            <p:cNvPr id="33" name="Group 32"/>
            <p:cNvGrpSpPr/>
            <p:nvPr/>
          </p:nvGrpSpPr>
          <p:grpSpPr>
            <a:xfrm>
              <a:off x="4635715" y="3136456"/>
              <a:ext cx="3163363" cy="1225779"/>
              <a:chOff x="4015249" y="1009755"/>
              <a:chExt cx="4871307" cy="2066076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015249" y="1009755"/>
                <a:ext cx="4871307" cy="2066076"/>
                <a:chOff x="4015249" y="1009755"/>
                <a:chExt cx="4871307" cy="2066076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4015249" y="1009755"/>
                  <a:ext cx="4871307" cy="2066076"/>
                  <a:chOff x="4067944" y="1341976"/>
                  <a:chExt cx="4871307" cy="2066076"/>
                </a:xfrm>
              </p:grpSpPr>
              <p:pic>
                <p:nvPicPr>
                  <p:cNvPr id="41" name="Picture 40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/>
                  <a:srcRect b="50000"/>
                  <a:stretch/>
                </p:blipFill>
                <p:spPr bwMode="auto">
                  <a:xfrm>
                    <a:off x="4067944" y="1341976"/>
                    <a:ext cx="4871307" cy="20660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2" name="Oval 41"/>
                  <p:cNvSpPr/>
                  <p:nvPr/>
                </p:nvSpPr>
                <p:spPr>
                  <a:xfrm>
                    <a:off x="7596336" y="2182273"/>
                    <a:ext cx="432048" cy="438794"/>
                  </a:xfrm>
                  <a:prstGeom prst="ellipse">
                    <a:avLst/>
                  </a:pr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t-LT"/>
                  </a:p>
                </p:txBody>
              </p:sp>
            </p:grpSp>
            <p:sp>
              <p:nvSpPr>
                <p:cNvPr id="37" name="Oval 36"/>
                <p:cNvSpPr/>
                <p:nvPr/>
              </p:nvSpPr>
              <p:spPr>
                <a:xfrm>
                  <a:off x="6732240" y="1823396"/>
                  <a:ext cx="432048" cy="438794"/>
                </a:xfrm>
                <a:prstGeom prst="ellipse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7164288" y="2426564"/>
                  <a:ext cx="432048" cy="438794"/>
                </a:xfrm>
                <a:prstGeom prst="ellipse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7746976" y="2492896"/>
                  <a:ext cx="432048" cy="438794"/>
                </a:xfrm>
                <a:prstGeom prst="ellipse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8316416" y="2056957"/>
                  <a:ext cx="432048" cy="438794"/>
                </a:xfrm>
                <a:prstGeom prst="ellipse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</p:grpSp>
          <p:sp>
            <p:nvSpPr>
              <p:cNvPr id="35" name="Rectangle 34"/>
              <p:cNvSpPr/>
              <p:nvPr/>
            </p:nvSpPr>
            <p:spPr>
              <a:xfrm>
                <a:off x="8008660" y="1066880"/>
                <a:ext cx="340727" cy="3231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t-LT" dirty="0" smtClean="0"/>
                  <a:t>Cl/Br</a:t>
                </a:r>
                <a:endParaRPr lang="en-GB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7228984" y="3136456"/>
              <a:ext cx="988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Cl</a:t>
              </a:r>
              <a:r>
                <a:rPr lang="lt-LT" baseline="30000" dirty="0" smtClean="0"/>
                <a:t>-</a:t>
              </a:r>
              <a:r>
                <a:rPr lang="lt-LT" dirty="0" smtClean="0"/>
                <a:t>/Br</a:t>
              </a:r>
              <a:r>
                <a:rPr lang="lt-LT" baseline="30000" dirty="0" smtClean="0"/>
                <a:t>-</a:t>
              </a:r>
              <a:endParaRPr lang="en-GB" baseline="30000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350246" y="4794126"/>
            <a:ext cx="173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Deuterium </a:t>
            </a:r>
            <a:r>
              <a:rPr lang="lt-LT" i="1" dirty="0" smtClean="0"/>
              <a:t>I</a:t>
            </a:r>
            <a:r>
              <a:rPr lang="en-GB" i="1" dirty="0" smtClean="0"/>
              <a:t>=</a:t>
            </a:r>
            <a:r>
              <a:rPr lang="lt-LT" dirty="0" smtClean="0"/>
              <a:t>1</a:t>
            </a:r>
          </a:p>
          <a:p>
            <a:r>
              <a:rPr lang="lt-LT" i="1" dirty="0" smtClean="0"/>
              <a:t>S</a:t>
            </a:r>
            <a:r>
              <a:rPr lang="en-GB" i="1" dirty="0" smtClean="0"/>
              <a:t>=2nI+1=3</a:t>
            </a:r>
            <a:endParaRPr lang="lt-LT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905953" y="619061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0,25 ppm – 0,02 ppm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676383"/>
            <a:ext cx="878497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lt-LT" sz="2000" dirty="0" smtClean="0"/>
          </a:p>
          <a:p>
            <a:pPr algn="just"/>
            <a:r>
              <a:rPr lang="lt-LT" sz="2000" dirty="0" smtClean="0"/>
              <a:t>In aqueous solutions with </a:t>
            </a:r>
            <a:r>
              <a:rPr lang="en-US" sz="2000" dirty="0" smtClean="0"/>
              <a:t>[C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mim][</a:t>
            </a:r>
            <a:r>
              <a:rPr lang="lt-LT" sz="2000" dirty="0" smtClean="0"/>
              <a:t>Cl/</a:t>
            </a:r>
            <a:r>
              <a:rPr lang="en-US" sz="2000" dirty="0" smtClean="0"/>
              <a:t>Br]</a:t>
            </a:r>
            <a:r>
              <a:rPr lang="lt-LT" sz="2000" dirty="0" smtClean="0"/>
              <a:t> H/D exchange is possible</a:t>
            </a:r>
          </a:p>
          <a:p>
            <a:pPr algn="just"/>
            <a:endParaRPr lang="lt-LT" sz="2000" dirty="0"/>
          </a:p>
          <a:p>
            <a:pPr marL="457200" indent="-457200" algn="just">
              <a:buAutoNum type="arabicPeriod"/>
            </a:pPr>
            <a:endParaRPr lang="lt-LT" sz="2000" dirty="0"/>
          </a:p>
          <a:p>
            <a:pPr algn="just"/>
            <a:r>
              <a:rPr lang="lt-LT" sz="2000" dirty="0" smtClean="0"/>
              <a:t>The H/D rate is dependant on concentrations and anion.</a:t>
            </a:r>
          </a:p>
          <a:p>
            <a:pPr marL="457200" indent="-457200" algn="just">
              <a:buAutoNum type="arabicPeriod"/>
            </a:pPr>
            <a:endParaRPr lang="lt-LT" sz="2000" dirty="0" smtClean="0"/>
          </a:p>
          <a:p>
            <a:pPr algn="just"/>
            <a:endParaRPr lang="lt-LT" sz="2000" dirty="0" smtClean="0"/>
          </a:p>
          <a:p>
            <a:pPr algn="just"/>
            <a:r>
              <a:rPr lang="lt-LT" sz="2000" dirty="0" smtClean="0"/>
              <a:t>No H/D exchange reactions </a:t>
            </a:r>
            <a:r>
              <a:rPr lang="lt-LT" sz="2000" smtClean="0"/>
              <a:t>in Liquid Ionogel </a:t>
            </a:r>
            <a:r>
              <a:rPr lang="lt-LT" sz="2000" dirty="0" smtClean="0"/>
              <a:t>phase. </a:t>
            </a:r>
          </a:p>
          <a:p>
            <a:pPr marL="457200" indent="-457200" algn="just">
              <a:buAutoNum type="arabicPeriod"/>
            </a:pPr>
            <a:endParaRPr lang="lt-LT" sz="2000" dirty="0"/>
          </a:p>
          <a:p>
            <a:pPr marL="457200" indent="-457200" algn="just">
              <a:buAutoNum type="arabicPeriod"/>
            </a:pPr>
            <a:endParaRPr lang="lt-LT" sz="2000" dirty="0" smtClean="0"/>
          </a:p>
          <a:p>
            <a:pPr marL="457200" indent="-457200" algn="just">
              <a:buAutoNum type="arabicPeriod"/>
            </a:pPr>
            <a:endParaRPr lang="lt-LT" sz="2000" dirty="0"/>
          </a:p>
          <a:p>
            <a:pPr algn="just"/>
            <a:endParaRPr lang="lt-LT" sz="2000" dirty="0"/>
          </a:p>
          <a:p>
            <a:pPr algn="just"/>
            <a:r>
              <a:rPr lang="lt-LT" sz="2000" dirty="0" smtClean="0"/>
              <a:t>Vytautas Klimavicius, Zofia Gdaniec, Jonas Kausteklis, Valdemaras Aleksa, Kestutis Aidas, Vytautas Balevicius, NMR and Raman Spectroscopy Monitoring of Proton/Deuteron Exchange in Aqueous Solutions of Ionic Liquids Forming Hydrogen Bond: A Role of Anions, Self-Aggregation , and Mesophase Formation, </a:t>
            </a:r>
            <a:r>
              <a:rPr lang="lt-LT" sz="2000" b="1" dirty="0" smtClean="0"/>
              <a:t>The Journal of Physical Chemistry B 117, 10211 – 10220 (2013) </a:t>
            </a:r>
            <a:endParaRPr lang="lt-LT" sz="2000" b="1" dirty="0"/>
          </a:p>
          <a:p>
            <a:pPr algn="just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602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Metal">
      <a:dk1>
        <a:sysClr val="windowText" lastClr="000000"/>
      </a:dk1>
      <a:lt1>
        <a:sysClr val="window" lastClr="FFFFFF"/>
      </a:lt1>
      <a:dk2>
        <a:srgbClr val="32363B"/>
      </a:dk2>
      <a:lt2>
        <a:srgbClr val="CACFD3"/>
      </a:lt2>
      <a:accent1>
        <a:srgbClr val="6283AD"/>
      </a:accent1>
      <a:accent2>
        <a:srgbClr val="324966"/>
      </a:accent2>
      <a:accent3>
        <a:srgbClr val="5B9EA4"/>
      </a:accent3>
      <a:accent4>
        <a:srgbClr val="1D5B57"/>
      </a:accent4>
      <a:accent5>
        <a:srgbClr val="1B4430"/>
      </a:accent5>
      <a:accent6>
        <a:srgbClr val="2F3C35"/>
      </a:accent6>
      <a:hlink>
        <a:srgbClr val="ED7307"/>
      </a:hlink>
      <a:folHlink>
        <a:srgbClr val="6D6F71"/>
      </a:folHlink>
    </a:clrScheme>
    <a:fontScheme name="Pix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6462</TotalTime>
  <Words>265</Words>
  <Application>Microsoft Office PowerPoint</Application>
  <PresentationFormat>On-screen Show (4:3)</PresentationFormat>
  <Paragraphs>48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Pixel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Vytautas</dc:creator>
  <cp:lastModifiedBy>Vytautas</cp:lastModifiedBy>
  <cp:revision>173</cp:revision>
  <dcterms:created xsi:type="dcterms:W3CDTF">2012-06-20T13:40:08Z</dcterms:created>
  <dcterms:modified xsi:type="dcterms:W3CDTF">2013-11-14T13:58:43Z</dcterms:modified>
</cp:coreProperties>
</file>