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6" r:id="rId3"/>
    <p:sldId id="267"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72161" autoAdjust="0"/>
  </p:normalViewPr>
  <p:slideViewPr>
    <p:cSldViewPr>
      <p:cViewPr>
        <p:scale>
          <a:sx n="70" d="100"/>
          <a:sy n="70" d="100"/>
        </p:scale>
        <p:origin x="-1176" y="-264"/>
      </p:cViewPr>
      <p:guideLst>
        <p:guide orient="horz" pos="2160"/>
        <p:guide pos="2880"/>
      </p:guideLst>
    </p:cSldViewPr>
  </p:slideViewPr>
  <p:notesTextViewPr>
    <p:cViewPr>
      <p:scale>
        <a:sx n="100" d="100"/>
        <a:sy n="100" d="100"/>
      </p:scale>
      <p:origin x="0" y="0"/>
    </p:cViewPr>
  </p:notesTextViewPr>
  <p:notesViewPr>
    <p:cSldViewPr>
      <p:cViewPr>
        <p:scale>
          <a:sx n="80" d="100"/>
          <a:sy n="80" d="100"/>
        </p:scale>
        <p:origin x="-2058" y="-1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1619E-0265-4947-83E4-AB30A1AD1BA2}" type="datetimeFigureOut">
              <a:rPr lang="en-GB" smtClean="0"/>
              <a:t>12/11/2013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36B64-987B-4B45-886B-671782B9C493}" type="slidenum">
              <a:rPr lang="en-GB" smtClean="0"/>
              <a:t>‹#›</a:t>
            </a:fld>
            <a:endParaRPr lang="en-GB"/>
          </a:p>
        </p:txBody>
      </p:sp>
    </p:spTree>
    <p:extLst>
      <p:ext uri="{BB962C8B-B14F-4D97-AF65-F5344CB8AC3E}">
        <p14:creationId xmlns:p14="http://schemas.microsoft.com/office/powerpoint/2010/main" val="4287650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ndex.php?title=Robust_Security_Network&amp;redirect=no" TargetMode="External"/><Relationship Id="rId3" Type="http://schemas.openxmlformats.org/officeDocument/2006/relationships/hyperlink" Target="http://en.wikipedia.org/wiki/Wi-Fi_Alliance" TargetMode="External"/><Relationship Id="rId7" Type="http://schemas.openxmlformats.org/officeDocument/2006/relationships/hyperlink" Target="http://en.wikipedia.org/wiki/Wi-Fi_Protected_Setup"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en.wikipedia.org/wiki/Wi-Fi" TargetMode="External"/><Relationship Id="rId5" Type="http://schemas.openxmlformats.org/officeDocument/2006/relationships/hyperlink" Target="http://en.wikipedia.org/wiki/IEEE_802.11i-2004" TargetMode="External"/><Relationship Id="rId4" Type="http://schemas.openxmlformats.org/officeDocument/2006/relationships/hyperlink" Target="http://en.wikipedia.org/wiki/Wired_Equivalent_Privacy"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Node_(computer_science)" TargetMode="External"/><Relationship Id="rId13" Type="http://schemas.openxmlformats.org/officeDocument/2006/relationships/hyperlink" Target="http://en.wikipedia.org/wiki/Network_Layer" TargetMode="External"/><Relationship Id="rId3" Type="http://schemas.openxmlformats.org/officeDocument/2006/relationships/hyperlink" Target="http://en.wikipedia.org/wiki/Wireless_network" TargetMode="External"/><Relationship Id="rId7" Type="http://schemas.openxmlformats.org/officeDocument/2006/relationships/hyperlink" Target="http://en.wikipedia.org/wiki/Wireless_access_point" TargetMode="External"/><Relationship Id="rId12" Type="http://schemas.openxmlformats.org/officeDocument/2006/relationships/hyperlink" Target="http://en.wikipedia.org/wiki/Data_Link_Layer"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Router_(computing)" TargetMode="External"/><Relationship Id="rId11" Type="http://schemas.openxmlformats.org/officeDocument/2006/relationships/hyperlink" Target="http://en.wikipedia.org/wiki/IEEE_802.11" TargetMode="External"/><Relationship Id="rId5" Type="http://schemas.openxmlformats.org/officeDocument/2006/relationships/hyperlink" Target="http://en.wikipedia.org/wiki/Ad_hoc" TargetMode="External"/><Relationship Id="rId10" Type="http://schemas.openxmlformats.org/officeDocument/2006/relationships/hyperlink" Target="http://en.wikipedia.org/wiki/Flooding_(computer_networking)" TargetMode="External"/><Relationship Id="rId4" Type="http://schemas.openxmlformats.org/officeDocument/2006/relationships/hyperlink" Target="http://en.wikipedia.org/wiki/Wireless_ad_hoc_network#cite_note-1" TargetMode="External"/><Relationship Id="rId9" Type="http://schemas.openxmlformats.org/officeDocument/2006/relationships/hyperlink" Target="http://en.wikipedia.org/wiki/Routing"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ndex.php?title=Wireless_security&amp;action=edit&amp;section=6"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en.wikipedia.org/wiki/Wireless_security#cite_note-6"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AAA_protoco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tools.ietf.org/html/rfc2139" TargetMode="External"/><Relationship Id="rId4" Type="http://schemas.openxmlformats.org/officeDocument/2006/relationships/hyperlink" Target="http://tools.ietf.org/html/rfc2138" TargetMode="External"/></Relationships>
</file>

<file path=ppt/notesSlides/_rels/notesSlide7.xml.rels><?xml version="1.0" encoding="UTF-8" standalone="yes"?>
<Relationships xmlns="http://schemas.openxmlformats.org/package/2006/relationships"><Relationship Id="rId13" Type="http://schemas.openxmlformats.org/officeDocument/2006/relationships/hyperlink" Target="http://en.wikipedia.org/wiki/Point-to-Point_Protocol" TargetMode="External"/><Relationship Id="rId18" Type="http://schemas.openxmlformats.org/officeDocument/2006/relationships/hyperlink" Target="http://en.wikipedia.org/wiki/Extensible_Authentication_Protocol#cite_note-rfc3748_sec1-1" TargetMode="External"/><Relationship Id="rId26" Type="http://schemas.openxmlformats.org/officeDocument/2006/relationships/hyperlink" Target="http://en.wikipedia.org/wiki/Security" TargetMode="External"/><Relationship Id="rId39" Type="http://schemas.openxmlformats.org/officeDocument/2006/relationships/hyperlink" Target="http://en.wikipedia.org/wiki/Transport_Layer_Security#cite_note-2" TargetMode="External"/><Relationship Id="rId21" Type="http://schemas.openxmlformats.org/officeDocument/2006/relationships/hyperlink" Target="http://en.wikipedia.org/wiki/IEEE_802.11" TargetMode="External"/><Relationship Id="rId34" Type="http://schemas.openxmlformats.org/officeDocument/2006/relationships/hyperlink" Target="http://en.wikipedia.org/wiki/E-mail" TargetMode="External"/><Relationship Id="rId7" Type="http://schemas.openxmlformats.org/officeDocument/2006/relationships/hyperlink" Target="http://en.wikipedia.org/wiki/Certificate_authority" TargetMode="External"/><Relationship Id="rId2" Type="http://schemas.openxmlformats.org/officeDocument/2006/relationships/slide" Target="../slides/slide7.xml"/><Relationship Id="rId16" Type="http://schemas.openxmlformats.org/officeDocument/2006/relationships/hyperlink" Target="http://tools.ietf.org/html/rfc5247" TargetMode="External"/><Relationship Id="rId20" Type="http://schemas.openxmlformats.org/officeDocument/2006/relationships/hyperlink" Target="http://en.wikipedia.org/wiki/Encapsulation_(networking)" TargetMode="External"/><Relationship Id="rId29" Type="http://schemas.openxmlformats.org/officeDocument/2006/relationships/hyperlink" Target="http://en.wikipedia.org/wiki/X.509" TargetMode="External"/><Relationship Id="rId41" Type="http://schemas.openxmlformats.org/officeDocument/2006/relationships/hyperlink" Target="http://en.wikipedia.org/wiki/NSFNET" TargetMode="External"/><Relationship Id="rId1" Type="http://schemas.openxmlformats.org/officeDocument/2006/relationships/notesMaster" Target="../notesMasters/notesMaster1.xml"/><Relationship Id="rId6" Type="http://schemas.openxmlformats.org/officeDocument/2006/relationships/hyperlink" Target="http://en.wikipedia.org/wiki/Public_key" TargetMode="External"/><Relationship Id="rId11" Type="http://schemas.openxmlformats.org/officeDocument/2006/relationships/hyperlink" Target="http://en.wikipedia.org/wiki/Authentication" TargetMode="External"/><Relationship Id="rId24" Type="http://schemas.openxmlformats.org/officeDocument/2006/relationships/hyperlink" Target="http://en.wikipedia.org/wiki/IEEE_802.1X" TargetMode="External"/><Relationship Id="rId32" Type="http://schemas.openxmlformats.org/officeDocument/2006/relationships/hyperlink" Target="http://en.wikipedia.org/wiki/Message_authentication_code" TargetMode="External"/><Relationship Id="rId37" Type="http://schemas.openxmlformats.org/officeDocument/2006/relationships/hyperlink" Target="http://en.wikipedia.org/wiki/Voice_over_Internet_Protocol" TargetMode="External"/><Relationship Id="rId40" Type="http://schemas.openxmlformats.org/officeDocument/2006/relationships/hyperlink" Target="http://en.wikipedia.org/wiki/Internet_service_provider" TargetMode="External"/><Relationship Id="rId5" Type="http://schemas.openxmlformats.org/officeDocument/2006/relationships/hyperlink" Target="http://en.wikipedia.org/wiki/Cryptography" TargetMode="External"/><Relationship Id="rId15" Type="http://schemas.openxmlformats.org/officeDocument/2006/relationships/hyperlink" Target="http://tools.ietf.org/html/rfc2284" TargetMode="External"/><Relationship Id="rId23" Type="http://schemas.openxmlformats.org/officeDocument/2006/relationships/hyperlink" Target="http://en.wikipedia.org/wiki/WPA2" TargetMode="External"/><Relationship Id="rId28" Type="http://schemas.openxmlformats.org/officeDocument/2006/relationships/hyperlink" Target="http://en.wikipedia.org/wiki/Transport_Layer_Security#cite_note-1" TargetMode="External"/><Relationship Id="rId36" Type="http://schemas.openxmlformats.org/officeDocument/2006/relationships/hyperlink" Target="http://en.wikipedia.org/wiki/Instant_messaging" TargetMode="External"/><Relationship Id="rId10" Type="http://schemas.openxmlformats.org/officeDocument/2006/relationships/hyperlink" Target="http://en.wikipedia.org/wiki/Non-repudiation" TargetMode="External"/><Relationship Id="rId19" Type="http://schemas.openxmlformats.org/officeDocument/2006/relationships/hyperlink" Target="http://en.wikipedia.org/wiki/Wire_protocol" TargetMode="External"/><Relationship Id="rId31" Type="http://schemas.openxmlformats.org/officeDocument/2006/relationships/hyperlink" Target="http://en.wikipedia.org/wiki/Symmetric-key_algorithm" TargetMode="External"/><Relationship Id="rId4" Type="http://schemas.openxmlformats.org/officeDocument/2006/relationships/hyperlink" Target="http://en.wikipedia.org/wiki/Public-key_infrastructure#cite_note-1" TargetMode="External"/><Relationship Id="rId9" Type="http://schemas.openxmlformats.org/officeDocument/2006/relationships/hyperlink" Target="http://en.wikipedia.org/wiki/Registration_authority" TargetMode="External"/><Relationship Id="rId14" Type="http://schemas.openxmlformats.org/officeDocument/2006/relationships/hyperlink" Target="http://tools.ietf.org/html/rfc3748" TargetMode="External"/><Relationship Id="rId22" Type="http://schemas.openxmlformats.org/officeDocument/2006/relationships/hyperlink" Target="http://en.wikipedia.org/wiki/Wi-Fi_Protected_Access" TargetMode="External"/><Relationship Id="rId27" Type="http://schemas.openxmlformats.org/officeDocument/2006/relationships/hyperlink" Target="http://en.wikipedia.org/wiki/Internet" TargetMode="External"/><Relationship Id="rId30" Type="http://schemas.openxmlformats.org/officeDocument/2006/relationships/hyperlink" Target="http://en.wikipedia.org/wiki/Public-key_cryptography" TargetMode="External"/><Relationship Id="rId35" Type="http://schemas.openxmlformats.org/officeDocument/2006/relationships/hyperlink" Target="http://en.wikipedia.org/wiki/Internet_fax" TargetMode="External"/><Relationship Id="rId8" Type="http://schemas.openxmlformats.org/officeDocument/2006/relationships/hyperlink" Target="http://en.wikipedia.org/w/index.php?title=Validation_authority&amp;action=edit&amp;redlink=1" TargetMode="External"/><Relationship Id="rId3" Type="http://schemas.openxmlformats.org/officeDocument/2006/relationships/hyperlink" Target="http://en.wikipedia.org/wiki/Digital_certificates" TargetMode="External"/><Relationship Id="rId12" Type="http://schemas.openxmlformats.org/officeDocument/2006/relationships/hyperlink" Target="http://en.wikipedia.org/wiki/Wireless_LAN" TargetMode="External"/><Relationship Id="rId17" Type="http://schemas.openxmlformats.org/officeDocument/2006/relationships/hyperlink" Target="http://en.wikipedia.org/wiki/Key_(cryptography)" TargetMode="External"/><Relationship Id="rId25" Type="http://schemas.openxmlformats.org/officeDocument/2006/relationships/hyperlink" Target="http://en.wikipedia.org/wiki/Cryptographic_protocol" TargetMode="External"/><Relationship Id="rId33" Type="http://schemas.openxmlformats.org/officeDocument/2006/relationships/hyperlink" Target="http://en.wikipedia.org/wiki/Web_browsing" TargetMode="External"/><Relationship Id="rId38" Type="http://schemas.openxmlformats.org/officeDocument/2006/relationships/hyperlink" Target="http://en.wikipedia.org/wiki/Perfect_forward_secrec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A36B64-987B-4B45-886B-671782B9C493}" type="slidenum">
              <a:rPr lang="en-GB" smtClean="0"/>
              <a:t>1</a:t>
            </a:fld>
            <a:endParaRPr lang="en-GB"/>
          </a:p>
        </p:txBody>
      </p:sp>
    </p:spTree>
    <p:extLst>
      <p:ext uri="{BB962C8B-B14F-4D97-AF65-F5344CB8AC3E}">
        <p14:creationId xmlns:p14="http://schemas.microsoft.com/office/powerpoint/2010/main" val="4071721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Wi-Fi Protected Access</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WPA</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Wi-Fi Protected Access II</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WPA2</a:t>
            </a:r>
            <a:r>
              <a:rPr lang="en-US" sz="1200" kern="1200" dirty="0" smtClean="0">
                <a:solidFill>
                  <a:schemeClr val="tx1"/>
                </a:solidFill>
                <a:effectLst/>
                <a:latin typeface="+mn-lt"/>
                <a:ea typeface="+mn-ea"/>
                <a:cs typeface="+mn-cs"/>
              </a:rPr>
              <a:t>) are two security protocols and security certification programs developed by the </a:t>
            </a:r>
            <a:r>
              <a:rPr lang="en-US" sz="1200" u="none" strike="noStrike" kern="1200" dirty="0" smtClean="0">
                <a:solidFill>
                  <a:schemeClr val="tx1"/>
                </a:solidFill>
                <a:effectLst/>
                <a:latin typeface="+mn-lt"/>
                <a:ea typeface="+mn-ea"/>
                <a:cs typeface="+mn-cs"/>
                <a:hlinkClick r:id="rId3" tooltip="Wi-Fi Alliance"/>
              </a:rPr>
              <a:t>Wi-Fi Alliance</a:t>
            </a:r>
            <a:r>
              <a:rPr lang="en-US" sz="1200" kern="1200" dirty="0" smtClean="0">
                <a:solidFill>
                  <a:schemeClr val="tx1"/>
                </a:solidFill>
                <a:effectLst/>
                <a:latin typeface="+mn-lt"/>
                <a:ea typeface="+mn-ea"/>
                <a:cs typeface="+mn-cs"/>
              </a:rPr>
              <a:t> to </a:t>
            </a:r>
            <a:r>
              <a:rPr lang="en-US" sz="1200" kern="1200" dirty="0" err="1" smtClean="0">
                <a:solidFill>
                  <a:schemeClr val="tx1"/>
                </a:solidFill>
                <a:effectLst/>
                <a:latin typeface="+mn-lt"/>
                <a:ea typeface="+mn-ea"/>
                <a:cs typeface="+mn-cs"/>
              </a:rPr>
              <a:t>securewireless</a:t>
            </a:r>
            <a:r>
              <a:rPr lang="en-US" sz="1200" kern="1200" dirty="0" smtClean="0">
                <a:solidFill>
                  <a:schemeClr val="tx1"/>
                </a:solidFill>
                <a:effectLst/>
                <a:latin typeface="+mn-lt"/>
                <a:ea typeface="+mn-ea"/>
                <a:cs typeface="+mn-cs"/>
              </a:rPr>
              <a:t> computer networks. The Alliance defined these in response to serious weaknesses researchers had found in the previous system, </a:t>
            </a:r>
            <a:r>
              <a:rPr lang="en-US" sz="1200" u="none" strike="noStrike" kern="1200" dirty="0" err="1" smtClean="0">
                <a:solidFill>
                  <a:schemeClr val="tx1"/>
                </a:solidFill>
                <a:effectLst/>
                <a:latin typeface="+mn-lt"/>
                <a:ea typeface="+mn-ea"/>
                <a:cs typeface="+mn-cs"/>
                <a:hlinkClick r:id="rId4" tooltip="Wired Equivalent Privacy"/>
              </a:rPr>
              <a:t>WEP</a:t>
            </a:r>
            <a:r>
              <a:rPr lang="en-US" sz="1200" u="none" strike="noStrike" kern="1200" dirty="0" smtClean="0">
                <a:solidFill>
                  <a:schemeClr val="tx1"/>
                </a:solidFill>
                <a:effectLst/>
                <a:latin typeface="+mn-lt"/>
                <a:ea typeface="+mn-ea"/>
                <a:cs typeface="+mn-cs"/>
                <a:hlinkClick r:id="rId4" tooltip="Wired Equivalent Privacy"/>
              </a:rPr>
              <a:t> (Wired Equivalent Privacy)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WPA (sometimes referred to as the draft IEEE 802.11i standard) became available in 2003. The Wi-Fi Alliance intended it as an intermediate measure in anticipation of the availability of the more secure and complex WPA2. WPA2 became available in 2004 and is a common shorthand for the full IEEE 802.11i (or </a:t>
            </a:r>
            <a:r>
              <a:rPr lang="en-US" sz="1200" u="none" strike="noStrike" kern="1200" dirty="0" smtClean="0">
                <a:solidFill>
                  <a:schemeClr val="tx1"/>
                </a:solidFill>
                <a:effectLst/>
                <a:latin typeface="+mn-lt"/>
                <a:ea typeface="+mn-ea"/>
                <a:cs typeface="+mn-cs"/>
                <a:hlinkClick r:id="rId5" tooltip="IEEE 802.11i-2004"/>
              </a:rPr>
              <a:t>IEEE 802.11i-2004</a:t>
            </a:r>
            <a:r>
              <a:rPr lang="en-US" sz="1200" kern="1200" dirty="0" smtClean="0">
                <a:solidFill>
                  <a:schemeClr val="tx1"/>
                </a:solidFill>
                <a:effectLst/>
                <a:latin typeface="+mn-lt"/>
                <a:ea typeface="+mn-ea"/>
                <a:cs typeface="+mn-cs"/>
              </a:rPr>
              <a:t>) standard.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flaw in a feature added to </a:t>
            </a:r>
            <a:r>
              <a:rPr lang="en-US" sz="1200" u="none" strike="noStrike" kern="1200" dirty="0" smtClean="0">
                <a:solidFill>
                  <a:schemeClr val="tx1"/>
                </a:solidFill>
                <a:effectLst/>
                <a:latin typeface="+mn-lt"/>
                <a:ea typeface="+mn-ea"/>
                <a:cs typeface="+mn-cs"/>
                <a:hlinkClick r:id="rId6" tooltip="Wi-Fi"/>
              </a:rPr>
              <a:t>Wi-Fi</a:t>
            </a:r>
            <a:r>
              <a:rPr lang="en-US" sz="1200" kern="1200" dirty="0" smtClean="0">
                <a:solidFill>
                  <a:schemeClr val="tx1"/>
                </a:solidFill>
                <a:effectLst/>
                <a:latin typeface="+mn-lt"/>
                <a:ea typeface="+mn-ea"/>
                <a:cs typeface="+mn-cs"/>
              </a:rPr>
              <a:t>, called </a:t>
            </a:r>
            <a:r>
              <a:rPr lang="en-US" sz="1200" u="none" strike="noStrike" kern="1200" dirty="0" smtClean="0">
                <a:solidFill>
                  <a:schemeClr val="tx1"/>
                </a:solidFill>
                <a:effectLst/>
                <a:latin typeface="+mn-lt"/>
                <a:ea typeface="+mn-ea"/>
                <a:cs typeface="+mn-cs"/>
                <a:hlinkClick r:id="rId7" tooltip="Wi-Fi Protected Setup"/>
              </a:rPr>
              <a:t>Wi-Fi Protected Setup</a:t>
            </a:r>
            <a:r>
              <a:rPr lang="en-US" sz="1200" kern="1200" dirty="0" smtClean="0">
                <a:solidFill>
                  <a:schemeClr val="tx1"/>
                </a:solidFill>
                <a:effectLst/>
                <a:latin typeface="+mn-lt"/>
                <a:ea typeface="+mn-ea"/>
                <a:cs typeface="+mn-cs"/>
              </a:rPr>
              <a:t>, allows WPA and WPA2 security to be bypassed and effectively broken in many situations. WPA and WPA2 security implemented without using the Wi-Fi Protected Setup feature are unaffected by the security vulnerability.</a:t>
            </a:r>
          </a:p>
          <a:p>
            <a:r>
              <a:rPr lang="en-US" b="1" dirty="0"/>
              <a:t> </a:t>
            </a:r>
            <a:r>
              <a:rPr lang="lv-LV" dirty="0"/>
              <a:t> </a:t>
            </a:r>
            <a:endParaRPr lang="en-GB" dirty="0"/>
          </a:p>
          <a:p>
            <a:r>
              <a:rPr lang="en-US" b="1" dirty="0"/>
              <a:t> </a:t>
            </a:r>
            <a:r>
              <a:rPr lang="en-US" b="1" dirty="0">
                <a:hlinkClick r:id="rId8" tooltip="Robust Security Network"/>
              </a:rPr>
              <a:t>Robust Security Network</a:t>
            </a:r>
            <a:r>
              <a:rPr lang="en-US" b="1" dirty="0"/>
              <a:t> </a:t>
            </a:r>
            <a:r>
              <a:rPr lang="en-GB" b="1" dirty="0"/>
              <a:t>IEEE 802.11i-2004</a:t>
            </a:r>
            <a:r>
              <a:rPr lang="en-GB" dirty="0"/>
              <a:t> or </a:t>
            </a:r>
            <a:r>
              <a:rPr lang="en-GB" b="1" dirty="0"/>
              <a:t>802.11i</a:t>
            </a:r>
            <a:r>
              <a:rPr lang="en-GB" dirty="0"/>
              <a:t>, implemented as </a:t>
            </a:r>
            <a:r>
              <a:rPr lang="en-GB" b="1" dirty="0"/>
              <a:t>WPA2</a:t>
            </a:r>
            <a:r>
              <a:rPr lang="en-GB" dirty="0"/>
              <a:t>, is an amendment to the original IEEE 802.11. The draft standard was ratified on 24 June 2004. </a:t>
            </a:r>
            <a:r>
              <a:rPr lang="en-GB" b="1" u="sng" dirty="0"/>
              <a:t>This standard specifies security mechanisms for wireless networks</a:t>
            </a:r>
            <a:r>
              <a:rPr lang="en-GB" dirty="0"/>
              <a:t>. It replaced the short </a:t>
            </a:r>
            <a:r>
              <a:rPr lang="en-GB" i="1" dirty="0"/>
              <a:t>Authentication and privacy</a:t>
            </a:r>
            <a:r>
              <a:rPr lang="en-GB" dirty="0"/>
              <a:t> clause of the original standard with a detailed </a:t>
            </a:r>
            <a:r>
              <a:rPr lang="en-GB" i="1" dirty="0"/>
              <a:t>Security</a:t>
            </a:r>
            <a:r>
              <a:rPr lang="en-GB" dirty="0"/>
              <a:t> clause. In the process it deprecated the broken </a:t>
            </a:r>
            <a:r>
              <a:rPr lang="en-GB" dirty="0">
                <a:hlinkClick r:id="rId4" tooltip="Wired Equivalent Privacy"/>
              </a:rPr>
              <a:t>WEP</a:t>
            </a:r>
            <a:r>
              <a:rPr lang="en-GB" dirty="0"/>
              <a:t>. The amendment was later incorporated into the published IEEE 802.11-2007 standard.</a:t>
            </a:r>
          </a:p>
        </p:txBody>
      </p:sp>
      <p:sp>
        <p:nvSpPr>
          <p:cNvPr id="4" name="Slide Number Placeholder 3"/>
          <p:cNvSpPr>
            <a:spLocks noGrp="1"/>
          </p:cNvSpPr>
          <p:nvPr>
            <p:ph type="sldNum" sz="quarter" idx="10"/>
          </p:nvPr>
        </p:nvSpPr>
        <p:spPr/>
        <p:txBody>
          <a:bodyPr/>
          <a:lstStyle/>
          <a:p>
            <a:fld id="{3AA36B64-987B-4B45-886B-671782B9C493}" type="slidenum">
              <a:rPr lang="en-GB" smtClean="0"/>
              <a:t>2</a:t>
            </a:fld>
            <a:endParaRPr lang="en-GB"/>
          </a:p>
        </p:txBody>
      </p:sp>
    </p:spTree>
    <p:extLst>
      <p:ext uri="{BB962C8B-B14F-4D97-AF65-F5344CB8AC3E}">
        <p14:creationId xmlns:p14="http://schemas.microsoft.com/office/powerpoint/2010/main" val="3420026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a:t>
            </a:r>
            <a:r>
              <a:rPr lang="en-GB" b="1" dirty="0"/>
              <a:t>wireless ad hoc network</a:t>
            </a:r>
            <a:r>
              <a:rPr lang="en-GB" dirty="0"/>
              <a:t> is a decentralized type of </a:t>
            </a:r>
            <a:r>
              <a:rPr lang="en-GB" dirty="0">
                <a:hlinkClick r:id="rId3" tooltip="Wireless network"/>
              </a:rPr>
              <a:t>wireless network</a:t>
            </a:r>
            <a:r>
              <a:rPr lang="en-GB" dirty="0"/>
              <a:t>.</a:t>
            </a:r>
            <a:r>
              <a:rPr lang="en-GB" baseline="30000" dirty="0">
                <a:hlinkClick r:id="rId4"/>
              </a:rPr>
              <a:t>[1]</a:t>
            </a:r>
            <a:r>
              <a:rPr lang="en-GB" dirty="0"/>
              <a:t> The network is </a:t>
            </a:r>
            <a:r>
              <a:rPr lang="en-GB" dirty="0">
                <a:hlinkClick r:id="rId5" tooltip="Ad hoc"/>
              </a:rPr>
              <a:t>ad hoc</a:t>
            </a:r>
            <a:r>
              <a:rPr lang="en-GB" dirty="0"/>
              <a:t> because it does not rely on a pre existing infrastructure, such as </a:t>
            </a:r>
            <a:r>
              <a:rPr lang="en-GB" dirty="0">
                <a:hlinkClick r:id="rId6" tooltip="Router (computing)"/>
              </a:rPr>
              <a:t>routers</a:t>
            </a:r>
            <a:r>
              <a:rPr lang="en-GB" dirty="0"/>
              <a:t> in wired networks or </a:t>
            </a:r>
            <a:r>
              <a:rPr lang="en-GB" dirty="0">
                <a:hlinkClick r:id="rId7" tooltip="Wireless access point"/>
              </a:rPr>
              <a:t>access points</a:t>
            </a:r>
            <a:r>
              <a:rPr lang="en-GB" dirty="0"/>
              <a:t> in managed (infrastructure) </a:t>
            </a:r>
            <a:r>
              <a:rPr lang="en-GB" u="sng" dirty="0"/>
              <a:t>wireless networks</a:t>
            </a:r>
            <a:r>
              <a:rPr lang="en-GB" dirty="0"/>
              <a:t>. Instead, each </a:t>
            </a:r>
            <a:r>
              <a:rPr lang="en-GB" dirty="0">
                <a:hlinkClick r:id="rId8" tooltip="Node (computer science)"/>
              </a:rPr>
              <a:t>node</a:t>
            </a:r>
            <a:r>
              <a:rPr lang="en-GB" dirty="0"/>
              <a:t> participates in routing by forwarding data for other nodes, so the determination of which nodes forward data is made dynamically on the basis of network connectivity. In addition to the classic </a:t>
            </a:r>
            <a:r>
              <a:rPr lang="en-GB" dirty="0">
                <a:hlinkClick r:id="rId9" tooltip="Routing"/>
              </a:rPr>
              <a:t>routing</a:t>
            </a:r>
            <a:r>
              <a:rPr lang="en-GB" dirty="0"/>
              <a:t>, ad hoc networks can use </a:t>
            </a:r>
            <a:r>
              <a:rPr lang="en-GB" dirty="0">
                <a:hlinkClick r:id="rId10" tooltip="Flooding (computer networking)"/>
              </a:rPr>
              <a:t>flooding</a:t>
            </a:r>
            <a:r>
              <a:rPr lang="en-GB" dirty="0"/>
              <a:t> for forwarding data</a:t>
            </a:r>
            <a:r>
              <a:rPr lang="en-GB" dirty="0" smtClean="0"/>
              <a:t>.</a:t>
            </a:r>
          </a:p>
          <a:p>
            <a:r>
              <a:rPr lang="en-GB" dirty="0"/>
              <a:t>An ad hoc network typically refers to any set of networks where all devices have equal status on a network and are free to associate with any other ad hoc </a:t>
            </a:r>
            <a:r>
              <a:rPr lang="en-GB" u="sng" dirty="0"/>
              <a:t>network device</a:t>
            </a:r>
            <a:r>
              <a:rPr lang="en-GB" dirty="0"/>
              <a:t> in link range. Ad hoc network often refers to a mode of operation of </a:t>
            </a:r>
            <a:r>
              <a:rPr lang="en-GB" dirty="0">
                <a:hlinkClick r:id="rId11" tooltip="IEEE 802.11"/>
              </a:rPr>
              <a:t>IEEE 802.11</a:t>
            </a:r>
            <a:r>
              <a:rPr lang="en-GB" dirty="0"/>
              <a:t> wireless networks.</a:t>
            </a:r>
          </a:p>
          <a:p>
            <a:r>
              <a:rPr lang="en-GB" dirty="0"/>
              <a:t>It also refers to a network device's ability to maintain link status information for any number of devices in a 1-link (aka "hop") range, and thus, this is most often a </a:t>
            </a:r>
            <a:r>
              <a:rPr lang="en-GB" dirty="0">
                <a:hlinkClick r:id="rId12" tooltip="Data Link Layer"/>
              </a:rPr>
              <a:t>Layer 2</a:t>
            </a:r>
            <a:r>
              <a:rPr lang="en-GB" dirty="0"/>
              <a:t> activity. Because this is only a Layer 2 activity, ad hoc networks alone may not support a </a:t>
            </a:r>
            <a:r>
              <a:rPr lang="en-GB" dirty="0" err="1"/>
              <a:t>routeable</a:t>
            </a:r>
            <a:r>
              <a:rPr lang="en-GB" dirty="0"/>
              <a:t> IP network environment without additional </a:t>
            </a:r>
            <a:r>
              <a:rPr lang="en-GB" dirty="0">
                <a:hlinkClick r:id="rId12" tooltip="Data Link Layer"/>
              </a:rPr>
              <a:t>Layer 2</a:t>
            </a:r>
            <a:r>
              <a:rPr lang="en-GB" dirty="0"/>
              <a:t> or </a:t>
            </a:r>
            <a:r>
              <a:rPr lang="en-GB" dirty="0">
                <a:hlinkClick r:id="rId13" tooltip="Network Layer"/>
              </a:rPr>
              <a:t>Layer 3</a:t>
            </a:r>
            <a:r>
              <a:rPr lang="en-GB" dirty="0"/>
              <a:t> capabilities.</a:t>
            </a:r>
          </a:p>
          <a:p>
            <a:endParaRPr lang="en-GB" dirty="0"/>
          </a:p>
        </p:txBody>
      </p:sp>
      <p:sp>
        <p:nvSpPr>
          <p:cNvPr id="4" name="Slide Number Placeholder 3"/>
          <p:cNvSpPr>
            <a:spLocks noGrp="1"/>
          </p:cNvSpPr>
          <p:nvPr>
            <p:ph type="sldNum" sz="quarter" idx="10"/>
          </p:nvPr>
        </p:nvSpPr>
        <p:spPr/>
        <p:txBody>
          <a:bodyPr/>
          <a:lstStyle/>
          <a:p>
            <a:fld id="{3AA36B64-987B-4B45-886B-671782B9C493}" type="slidenum">
              <a:rPr lang="en-GB" smtClean="0"/>
              <a:t>3</a:t>
            </a:fld>
            <a:endParaRPr lang="en-GB"/>
          </a:p>
        </p:txBody>
      </p:sp>
    </p:spTree>
    <p:extLst>
      <p:ext uri="{BB962C8B-B14F-4D97-AF65-F5344CB8AC3E}">
        <p14:creationId xmlns:p14="http://schemas.microsoft.com/office/powerpoint/2010/main" val="1427017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smtClean="0"/>
              <a:t>Accidental association[</a:t>
            </a:r>
            <a:r>
              <a:rPr lang="en-GB" sz="1100" b="1" dirty="0" smtClean="0">
                <a:hlinkClick r:id="rId3" tooltip="Edit section: Accidental association"/>
              </a:rPr>
              <a:t>edit</a:t>
            </a:r>
            <a:r>
              <a:rPr lang="en-GB" sz="1100" b="1" dirty="0" smtClean="0"/>
              <a:t>]</a:t>
            </a:r>
          </a:p>
          <a:p>
            <a:r>
              <a:rPr lang="en-GB" sz="1100" dirty="0" smtClean="0"/>
              <a:t>Violation of the security perimeter of a corporate network can come from a number of different methods and intents. One of these methods is referred to as “accidental association”. When a user turns on a computer and it latches on to a wireless access point from a </a:t>
            </a:r>
            <a:r>
              <a:rPr lang="en-GB" sz="1100" dirty="0" err="1" smtClean="0"/>
              <a:t>neighboring</a:t>
            </a:r>
            <a:r>
              <a:rPr lang="en-GB" sz="1100" dirty="0" smtClean="0"/>
              <a:t> company’s overlapping network, the user may not even know that this has occurred. However, it is a security breach in that proprietary company information is exposed and now there could exist a link from one company to the other. This is especially true if the laptop is also hooked to a wired network.</a:t>
            </a:r>
          </a:p>
          <a:p>
            <a:r>
              <a:rPr lang="en-GB" sz="1100" dirty="0" smtClean="0"/>
              <a:t>Accidental association is a case of wireless vulnerability called as "</a:t>
            </a:r>
            <a:r>
              <a:rPr lang="en-GB" sz="1100" dirty="0" err="1" smtClean="0"/>
              <a:t>mis</a:t>
            </a:r>
            <a:r>
              <a:rPr lang="en-GB" sz="1100" dirty="0" smtClean="0"/>
              <a:t>-association".</a:t>
            </a:r>
            <a:r>
              <a:rPr lang="en-GB" sz="1100" baseline="30000" dirty="0" smtClean="0">
                <a:hlinkClick r:id="rId4"/>
              </a:rPr>
              <a:t>[6]</a:t>
            </a:r>
            <a:r>
              <a:rPr lang="en-GB" sz="1100" dirty="0" smtClean="0"/>
              <a:t> </a:t>
            </a:r>
            <a:r>
              <a:rPr lang="en-GB" sz="1100" dirty="0" err="1" smtClean="0"/>
              <a:t>Mis</a:t>
            </a:r>
            <a:r>
              <a:rPr lang="en-GB" sz="1100" dirty="0" smtClean="0"/>
              <a:t>-association can be accidental, deliberate (for example, done to bypass corporate firewall) or it can result from deliberate attempts on wireless clients to lure them into connecting to attacker's </a:t>
            </a:r>
            <a:r>
              <a:rPr lang="en-GB" sz="1100" dirty="0" err="1" smtClean="0"/>
              <a:t>APs</a:t>
            </a:r>
            <a:r>
              <a:rPr lang="en-GB" sz="1100" dirty="0" smtClean="0"/>
              <a:t>.</a:t>
            </a:r>
            <a:endParaRPr lang="en-GB" sz="1100" dirty="0"/>
          </a:p>
        </p:txBody>
      </p:sp>
      <p:sp>
        <p:nvSpPr>
          <p:cNvPr id="4" name="Slide Number Placeholder 3"/>
          <p:cNvSpPr>
            <a:spLocks noGrp="1"/>
          </p:cNvSpPr>
          <p:nvPr>
            <p:ph type="sldNum" sz="quarter" idx="10"/>
          </p:nvPr>
        </p:nvSpPr>
        <p:spPr/>
        <p:txBody>
          <a:bodyPr/>
          <a:lstStyle/>
          <a:p>
            <a:fld id="{3AA36B64-987B-4B45-886B-671782B9C493}" type="slidenum">
              <a:rPr lang="en-GB" smtClean="0"/>
              <a:t>4</a:t>
            </a:fld>
            <a:endParaRPr lang="en-GB"/>
          </a:p>
        </p:txBody>
      </p:sp>
    </p:spTree>
    <p:extLst>
      <p:ext uri="{BB962C8B-B14F-4D97-AF65-F5344CB8AC3E}">
        <p14:creationId xmlns:p14="http://schemas.microsoft.com/office/powerpoint/2010/main" val="4186469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A36B64-987B-4B45-886B-671782B9C493}" type="slidenum">
              <a:rPr lang="en-GB" smtClean="0"/>
              <a:t>5</a:t>
            </a:fld>
            <a:endParaRPr lang="en-GB"/>
          </a:p>
        </p:txBody>
      </p:sp>
    </p:spTree>
    <p:extLst>
      <p:ext uri="{BB962C8B-B14F-4D97-AF65-F5344CB8AC3E}">
        <p14:creationId xmlns:p14="http://schemas.microsoft.com/office/powerpoint/2010/main" val="113396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Supplicant </a:t>
            </a:r>
            <a:r>
              <a:rPr lang="en-US" dirty="0" smtClean="0"/>
              <a:t>– </a:t>
            </a:r>
            <a:r>
              <a:rPr lang="ru-RU" dirty="0" smtClean="0"/>
              <a:t>проситель</a:t>
            </a:r>
            <a:endParaRPr lang="en-GB" dirty="0" smtClean="0"/>
          </a:p>
          <a:p>
            <a:endParaRPr lang="en-US" dirty="0" smtClean="0"/>
          </a:p>
          <a:p>
            <a:r>
              <a:rPr lang="en-GB" b="1" dirty="0" smtClean="0"/>
              <a:t>RADIUS</a:t>
            </a:r>
            <a:endParaRPr lang="en-GB" b="1" dirty="0"/>
          </a:p>
          <a:p>
            <a:r>
              <a:rPr lang="en-GB" i="1" dirty="0" smtClean="0"/>
              <a:t>Remote </a:t>
            </a:r>
            <a:r>
              <a:rPr lang="en-GB" i="1" dirty="0"/>
              <a:t>Authentication Dial In User Service</a:t>
            </a:r>
            <a:r>
              <a:rPr lang="en-GB" dirty="0"/>
              <a:t> (RADIUS) is an </a:t>
            </a:r>
            <a:r>
              <a:rPr lang="en-GB" u="sng" dirty="0" err="1">
                <a:hlinkClick r:id="rId3" tooltip="AAA protocol"/>
              </a:rPr>
              <a:t>AAA</a:t>
            </a:r>
            <a:r>
              <a:rPr lang="en-GB" u="sng" dirty="0">
                <a:hlinkClick r:id="rId3" tooltip="AAA protocol"/>
              </a:rPr>
              <a:t> (authentication, authorization and accounting) protocol</a:t>
            </a:r>
            <a:r>
              <a:rPr lang="en-GB" dirty="0"/>
              <a:t> used for remote network access. RADIUS was originally proprietary but was later published under </a:t>
            </a:r>
            <a:r>
              <a:rPr lang="en-GB" dirty="0" err="1"/>
              <a:t>ISOC</a:t>
            </a:r>
            <a:r>
              <a:rPr lang="en-GB" dirty="0"/>
              <a:t> documents </a:t>
            </a:r>
            <a:r>
              <a:rPr lang="en-GB" u="sng" dirty="0">
                <a:hlinkClick r:id="rId4"/>
              </a:rPr>
              <a:t>RFC 2138</a:t>
            </a:r>
            <a:r>
              <a:rPr lang="en-GB" dirty="0"/>
              <a:t> and </a:t>
            </a:r>
            <a:r>
              <a:rPr lang="en-GB" u="sng" dirty="0">
                <a:hlinkClick r:id="rId5"/>
              </a:rPr>
              <a:t>RFC 2139</a:t>
            </a:r>
            <a:r>
              <a:rPr lang="en-GB" dirty="0"/>
              <a:t>. The idea is to have an inside server act as a gatekeeper by verifying identities through a username and password that is already pre-determined by the user. A RADIUS server can also be configured to enforce user policies and restrictions as well as record accounting information such as connection time for purposes such as billing.</a:t>
            </a:r>
          </a:p>
          <a:p>
            <a:endParaRPr lang="en-GB" dirty="0"/>
          </a:p>
        </p:txBody>
      </p:sp>
      <p:sp>
        <p:nvSpPr>
          <p:cNvPr id="4" name="Slide Number Placeholder 3"/>
          <p:cNvSpPr>
            <a:spLocks noGrp="1"/>
          </p:cNvSpPr>
          <p:nvPr>
            <p:ph type="sldNum" sz="quarter" idx="10"/>
          </p:nvPr>
        </p:nvSpPr>
        <p:spPr/>
        <p:txBody>
          <a:bodyPr/>
          <a:lstStyle/>
          <a:p>
            <a:fld id="{3AA36B64-987B-4B45-886B-671782B9C493}" type="slidenum">
              <a:rPr lang="en-GB" smtClean="0"/>
              <a:t>6</a:t>
            </a:fld>
            <a:endParaRPr lang="en-GB"/>
          </a:p>
        </p:txBody>
      </p:sp>
    </p:spTree>
    <p:extLst>
      <p:ext uri="{BB962C8B-B14F-4D97-AF65-F5344CB8AC3E}">
        <p14:creationId xmlns:p14="http://schemas.microsoft.com/office/powerpoint/2010/main" val="139717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a:t>
            </a:r>
            <a:r>
              <a:rPr lang="en-GB" b="1" dirty="0" smtClean="0"/>
              <a:t>public-key infrastructure</a:t>
            </a:r>
            <a:r>
              <a:rPr lang="en-GB" dirty="0" smtClean="0"/>
              <a:t> (</a:t>
            </a:r>
            <a:r>
              <a:rPr lang="en-GB" b="1" dirty="0" err="1" smtClean="0"/>
              <a:t>PKI</a:t>
            </a:r>
            <a:r>
              <a:rPr lang="en-GB" dirty="0" smtClean="0"/>
              <a:t>) is a set of hardware, software, people, policies, and procedures needed to create, manage, distribute, use, store, and revoke </a:t>
            </a:r>
            <a:r>
              <a:rPr lang="en-GB" dirty="0" smtClean="0">
                <a:hlinkClick r:id="rId3" tooltip="Digital certificates"/>
              </a:rPr>
              <a:t>digital certificates</a:t>
            </a:r>
            <a:r>
              <a:rPr lang="en-GB" dirty="0" smtClean="0"/>
              <a:t>.</a:t>
            </a:r>
            <a:r>
              <a:rPr lang="en-GB" baseline="30000" dirty="0" smtClean="0">
                <a:hlinkClick r:id="rId4"/>
              </a:rPr>
              <a:t>[1]</a:t>
            </a:r>
            <a:endParaRPr lang="en-GB" dirty="0" smtClean="0"/>
          </a:p>
          <a:p>
            <a:r>
              <a:rPr lang="en-GB" dirty="0" smtClean="0"/>
              <a:t>In </a:t>
            </a:r>
            <a:r>
              <a:rPr lang="en-GB" dirty="0" smtClean="0">
                <a:hlinkClick r:id="rId5" tooltip="Cryptography"/>
              </a:rPr>
              <a:t>cryptography</a:t>
            </a:r>
            <a:r>
              <a:rPr lang="en-GB" dirty="0" smtClean="0"/>
              <a:t>, a </a:t>
            </a:r>
            <a:r>
              <a:rPr lang="en-GB" dirty="0" err="1" smtClean="0"/>
              <a:t>PKI</a:t>
            </a:r>
            <a:r>
              <a:rPr lang="en-GB" dirty="0" smtClean="0"/>
              <a:t> is an arrangement that binds </a:t>
            </a:r>
            <a:r>
              <a:rPr lang="en-GB" dirty="0" smtClean="0">
                <a:hlinkClick r:id="rId6" tooltip="Public key"/>
              </a:rPr>
              <a:t>public keys</a:t>
            </a:r>
            <a:r>
              <a:rPr lang="en-GB" dirty="0" smtClean="0"/>
              <a:t> with respective user identities by means of a </a:t>
            </a:r>
            <a:r>
              <a:rPr lang="en-GB" dirty="0" smtClean="0">
                <a:hlinkClick r:id="rId7" tooltip="Certificate authority"/>
              </a:rPr>
              <a:t>certificate authority</a:t>
            </a:r>
            <a:r>
              <a:rPr lang="en-GB" dirty="0" smtClean="0"/>
              <a:t> (CA). The user identity must be unique within each CA domain. The third-party </a:t>
            </a:r>
            <a:r>
              <a:rPr lang="en-GB" dirty="0" smtClean="0">
                <a:hlinkClick r:id="rId8" tooltip="Validation authority (page does not exist)"/>
              </a:rPr>
              <a:t>validation authority</a:t>
            </a:r>
            <a:r>
              <a:rPr lang="en-GB" dirty="0" smtClean="0"/>
              <a:t> (VA) can provide this information on behalf of CA. The binding is established through the registration and issuance process, which, depending on the assurance level of the binding, may be carried out by software at a CA or under human supervision. The </a:t>
            </a:r>
            <a:r>
              <a:rPr lang="en-GB" dirty="0" err="1" smtClean="0"/>
              <a:t>PKI</a:t>
            </a:r>
            <a:r>
              <a:rPr lang="en-GB" dirty="0" smtClean="0"/>
              <a:t> role that assures this binding is called the </a:t>
            </a:r>
            <a:r>
              <a:rPr lang="en-GB" dirty="0" smtClean="0">
                <a:hlinkClick r:id="rId9" tooltip="Registration authority"/>
              </a:rPr>
              <a:t>registration authority</a:t>
            </a:r>
            <a:r>
              <a:rPr lang="en-GB" dirty="0" smtClean="0"/>
              <a:t> (RA), which ensures that the public key is </a:t>
            </a:r>
            <a:r>
              <a:rPr lang="en-GB" i="1" dirty="0" smtClean="0"/>
              <a:t>bound</a:t>
            </a:r>
            <a:r>
              <a:rPr lang="en-GB" dirty="0" smtClean="0"/>
              <a:t> to the individual to which it is assigned in a way that ensures </a:t>
            </a:r>
            <a:r>
              <a:rPr lang="en-GB" dirty="0" smtClean="0">
                <a:hlinkClick r:id="rId10" tooltip="Non-repudiation"/>
              </a:rPr>
              <a:t>non-repudiation</a:t>
            </a:r>
            <a:endParaRPr lang="en-GB" dirty="0" smtClean="0"/>
          </a:p>
          <a:p>
            <a:endParaRPr lang="en-GB" dirty="0" smtClean="0"/>
          </a:p>
          <a:p>
            <a:pPr rtl="0"/>
            <a:r>
              <a:rPr lang="en-GB" b="1" dirty="0" smtClean="0"/>
              <a:t>Extensible Authentication Protocol</a:t>
            </a:r>
            <a:r>
              <a:rPr lang="en-GB" dirty="0" smtClean="0"/>
              <a:t>, or </a:t>
            </a:r>
            <a:r>
              <a:rPr lang="en-GB" b="1" dirty="0" err="1" smtClean="0"/>
              <a:t>EAP</a:t>
            </a:r>
            <a:r>
              <a:rPr lang="en-GB" dirty="0" smtClean="0"/>
              <a:t>, is an </a:t>
            </a:r>
            <a:r>
              <a:rPr lang="en-GB" dirty="0" smtClean="0">
                <a:hlinkClick r:id="rId11" tooltip="Authentication"/>
              </a:rPr>
              <a:t>authentication</a:t>
            </a:r>
            <a:r>
              <a:rPr lang="en-GB" dirty="0" smtClean="0"/>
              <a:t> framework frequently used in </a:t>
            </a:r>
            <a:r>
              <a:rPr lang="en-GB" dirty="0" smtClean="0">
                <a:hlinkClick r:id="rId12" tooltip="Wireless LAN"/>
              </a:rPr>
              <a:t>wireless networks</a:t>
            </a:r>
            <a:r>
              <a:rPr lang="en-GB" dirty="0" smtClean="0"/>
              <a:t> and </a:t>
            </a:r>
            <a:r>
              <a:rPr lang="en-GB" dirty="0" smtClean="0">
                <a:hlinkClick r:id="rId13" tooltip="Point-to-Point Protocol"/>
              </a:rPr>
              <a:t>Point-to-Point connections</a:t>
            </a:r>
            <a:r>
              <a:rPr lang="en-GB" dirty="0" smtClean="0"/>
              <a:t>. It is defined in </a:t>
            </a:r>
            <a:r>
              <a:rPr lang="en-GB" dirty="0" smtClean="0">
                <a:hlinkClick r:id="rId14"/>
              </a:rPr>
              <a:t>RFC 3748</a:t>
            </a:r>
            <a:r>
              <a:rPr lang="en-GB" dirty="0" smtClean="0"/>
              <a:t>, which made </a:t>
            </a:r>
            <a:r>
              <a:rPr lang="en-GB" dirty="0" smtClean="0">
                <a:hlinkClick r:id="rId15"/>
              </a:rPr>
              <a:t>RFC 2284</a:t>
            </a:r>
            <a:r>
              <a:rPr lang="en-GB" dirty="0" smtClean="0"/>
              <a:t> obsolete, and was updated by </a:t>
            </a:r>
            <a:r>
              <a:rPr lang="en-GB" dirty="0" smtClean="0">
                <a:hlinkClick r:id="rId16"/>
              </a:rPr>
              <a:t>RFC 5247</a:t>
            </a:r>
            <a:r>
              <a:rPr lang="en-GB" dirty="0" smtClean="0"/>
              <a:t>.</a:t>
            </a:r>
          </a:p>
          <a:p>
            <a:pPr rtl="0"/>
            <a:r>
              <a:rPr lang="en-GB" dirty="0" err="1" smtClean="0"/>
              <a:t>EAP</a:t>
            </a:r>
            <a:r>
              <a:rPr lang="en-GB" dirty="0" smtClean="0"/>
              <a:t> is an authentication framework providing for the transport and usage of </a:t>
            </a:r>
            <a:r>
              <a:rPr lang="en-GB" dirty="0" smtClean="0">
                <a:hlinkClick r:id="rId17" tooltip="Key (cryptography)"/>
              </a:rPr>
              <a:t>keying material and parameters</a:t>
            </a:r>
            <a:r>
              <a:rPr lang="en-GB" dirty="0" smtClean="0"/>
              <a:t> generated by </a:t>
            </a:r>
            <a:r>
              <a:rPr lang="en-GB" dirty="0" err="1" smtClean="0"/>
              <a:t>EAP</a:t>
            </a:r>
            <a:r>
              <a:rPr lang="en-GB" dirty="0" smtClean="0"/>
              <a:t> methods.</a:t>
            </a:r>
            <a:r>
              <a:rPr lang="en-GB" baseline="30000" dirty="0" smtClean="0">
                <a:hlinkClick r:id="rId18"/>
              </a:rPr>
              <a:t>[1]</a:t>
            </a:r>
            <a:r>
              <a:rPr lang="en-GB" dirty="0" smtClean="0"/>
              <a:t> There are many methods defined by </a:t>
            </a:r>
            <a:r>
              <a:rPr lang="en-GB" dirty="0" err="1" smtClean="0"/>
              <a:t>RFCs</a:t>
            </a:r>
            <a:r>
              <a:rPr lang="en-GB" dirty="0" smtClean="0"/>
              <a:t> and a number of vendor specific methods and new proposals exist. </a:t>
            </a:r>
            <a:r>
              <a:rPr lang="en-GB" dirty="0" err="1" smtClean="0"/>
              <a:t>EAP</a:t>
            </a:r>
            <a:r>
              <a:rPr lang="en-GB" dirty="0" smtClean="0"/>
              <a:t> is not a </a:t>
            </a:r>
            <a:r>
              <a:rPr lang="en-GB" dirty="0" smtClean="0">
                <a:hlinkClick r:id="rId19" tooltip="Wire protocol"/>
              </a:rPr>
              <a:t>wire protocol</a:t>
            </a:r>
            <a:r>
              <a:rPr lang="en-GB" dirty="0" smtClean="0"/>
              <a:t>; instead it only defines message formats. Each protocol that uses </a:t>
            </a:r>
            <a:r>
              <a:rPr lang="en-GB" dirty="0" err="1" smtClean="0"/>
              <a:t>EAP</a:t>
            </a:r>
            <a:r>
              <a:rPr lang="en-GB" dirty="0" smtClean="0"/>
              <a:t> defines a way to </a:t>
            </a:r>
            <a:r>
              <a:rPr lang="en-GB" dirty="0" smtClean="0">
                <a:hlinkClick r:id="rId20" tooltip="Encapsulation (networking)"/>
              </a:rPr>
              <a:t>encapsulate</a:t>
            </a:r>
            <a:r>
              <a:rPr lang="en-GB" dirty="0" smtClean="0"/>
              <a:t> </a:t>
            </a:r>
            <a:r>
              <a:rPr lang="en-GB" dirty="0" err="1" smtClean="0"/>
              <a:t>EAP</a:t>
            </a:r>
            <a:r>
              <a:rPr lang="en-GB" dirty="0" smtClean="0"/>
              <a:t> messages within that protocol's messages.</a:t>
            </a:r>
          </a:p>
          <a:p>
            <a:pPr rtl="0"/>
            <a:r>
              <a:rPr lang="en-GB" dirty="0" err="1" smtClean="0"/>
              <a:t>EAP</a:t>
            </a:r>
            <a:r>
              <a:rPr lang="en-GB" dirty="0" smtClean="0"/>
              <a:t> is in wide use. For example, in </a:t>
            </a:r>
            <a:r>
              <a:rPr lang="en-GB" dirty="0" smtClean="0">
                <a:hlinkClick r:id="rId21" tooltip="IEEE 802.11"/>
              </a:rPr>
              <a:t>IEEE 802.11</a:t>
            </a:r>
            <a:r>
              <a:rPr lang="en-GB" dirty="0" smtClean="0"/>
              <a:t> (</a:t>
            </a:r>
            <a:r>
              <a:rPr lang="en-GB" dirty="0" err="1" smtClean="0"/>
              <a:t>WiFi</a:t>
            </a:r>
            <a:r>
              <a:rPr lang="en-GB" dirty="0" smtClean="0"/>
              <a:t>) the </a:t>
            </a:r>
            <a:r>
              <a:rPr lang="en-GB" dirty="0" err="1" smtClean="0">
                <a:hlinkClick r:id="rId22" tooltip="Wi-Fi Protected Access"/>
              </a:rPr>
              <a:t>WPA</a:t>
            </a:r>
            <a:r>
              <a:rPr lang="en-GB" dirty="0" smtClean="0"/>
              <a:t> and </a:t>
            </a:r>
            <a:r>
              <a:rPr lang="en-GB" dirty="0" smtClean="0">
                <a:hlinkClick r:id="rId23" tooltip="WPA2"/>
              </a:rPr>
              <a:t>WPA2</a:t>
            </a:r>
            <a:r>
              <a:rPr lang="en-GB" dirty="0" smtClean="0"/>
              <a:t> standards have adopted </a:t>
            </a:r>
            <a:r>
              <a:rPr lang="en-GB" dirty="0" smtClean="0">
                <a:hlinkClick r:id="rId24" tooltip="IEEE 802.1X"/>
              </a:rPr>
              <a:t>IEEE 802.1X</a:t>
            </a:r>
            <a:r>
              <a:rPr lang="en-GB" dirty="0" smtClean="0"/>
              <a:t> with five </a:t>
            </a:r>
            <a:r>
              <a:rPr lang="en-GB" dirty="0" err="1" smtClean="0"/>
              <a:t>EAP</a:t>
            </a:r>
            <a:r>
              <a:rPr lang="en-GB" dirty="0" smtClean="0"/>
              <a:t> types as the official authentication mechanisms</a:t>
            </a:r>
          </a:p>
          <a:p>
            <a:pPr rtl="0"/>
            <a:endParaRPr lang="en-US" dirty="0" smtClean="0"/>
          </a:p>
          <a:p>
            <a:pPr rtl="0"/>
            <a:r>
              <a:rPr lang="en-GB" b="1" dirty="0" smtClean="0"/>
              <a:t>Transport Layer Security</a:t>
            </a:r>
            <a:r>
              <a:rPr lang="en-GB" dirty="0" smtClean="0"/>
              <a:t> (</a:t>
            </a:r>
            <a:r>
              <a:rPr lang="en-GB" b="1" dirty="0" smtClean="0"/>
              <a:t>TLS</a:t>
            </a:r>
            <a:r>
              <a:rPr lang="en-GB" dirty="0" smtClean="0"/>
              <a:t>) and its predecessor, </a:t>
            </a:r>
            <a:r>
              <a:rPr lang="en-GB" b="1" dirty="0" smtClean="0"/>
              <a:t>Secure Sockets Layer</a:t>
            </a:r>
            <a:r>
              <a:rPr lang="en-GB" dirty="0" smtClean="0"/>
              <a:t> (</a:t>
            </a:r>
            <a:r>
              <a:rPr lang="en-GB" b="1" dirty="0" err="1" smtClean="0"/>
              <a:t>SSL</a:t>
            </a:r>
            <a:r>
              <a:rPr lang="en-GB" dirty="0" smtClean="0"/>
              <a:t>), are </a:t>
            </a:r>
            <a:r>
              <a:rPr lang="en-GB" dirty="0" smtClean="0">
                <a:hlinkClick r:id="rId25" tooltip="Cryptographic protocol"/>
              </a:rPr>
              <a:t>cryptographic protocols</a:t>
            </a:r>
            <a:r>
              <a:rPr lang="en-GB" dirty="0" smtClean="0"/>
              <a:t> which are designed to provide communication </a:t>
            </a:r>
            <a:r>
              <a:rPr lang="en-GB" dirty="0" smtClean="0">
                <a:hlinkClick r:id="rId26" tooltip="Security"/>
              </a:rPr>
              <a:t>security</a:t>
            </a:r>
            <a:r>
              <a:rPr lang="en-GB" dirty="0" smtClean="0"/>
              <a:t> over the </a:t>
            </a:r>
            <a:r>
              <a:rPr lang="en-GB" dirty="0" smtClean="0">
                <a:hlinkClick r:id="rId27" tooltip="Internet"/>
              </a:rPr>
              <a:t>Internet</a:t>
            </a:r>
            <a:r>
              <a:rPr lang="en-GB" dirty="0" smtClean="0"/>
              <a:t>.</a:t>
            </a:r>
            <a:r>
              <a:rPr lang="en-GB" baseline="30000" dirty="0" smtClean="0">
                <a:hlinkClick r:id="rId28"/>
              </a:rPr>
              <a:t>[1]</a:t>
            </a:r>
            <a:r>
              <a:rPr lang="en-GB" dirty="0" smtClean="0"/>
              <a:t> They use </a:t>
            </a:r>
            <a:r>
              <a:rPr lang="en-GB" dirty="0" smtClean="0">
                <a:hlinkClick r:id="rId29" tooltip="X.509"/>
              </a:rPr>
              <a:t>X.509</a:t>
            </a:r>
            <a:r>
              <a:rPr lang="en-GB" dirty="0" smtClean="0"/>
              <a:t> certificates and hence </a:t>
            </a:r>
            <a:r>
              <a:rPr lang="en-GB" dirty="0" smtClean="0">
                <a:hlinkClick r:id="rId30" tooltip="Public-key cryptography"/>
              </a:rPr>
              <a:t>asymmetric cryptography</a:t>
            </a:r>
            <a:r>
              <a:rPr lang="en-GB" dirty="0" smtClean="0"/>
              <a:t> to </a:t>
            </a:r>
            <a:r>
              <a:rPr lang="en-GB" dirty="0" smtClean="0">
                <a:hlinkClick r:id="rId11" tooltip="Authentication"/>
              </a:rPr>
              <a:t>assure the counterparty</a:t>
            </a:r>
            <a:r>
              <a:rPr lang="en-GB" dirty="0" smtClean="0"/>
              <a:t> whom they are talking with, and to exchange a </a:t>
            </a:r>
            <a:r>
              <a:rPr lang="en-GB" dirty="0" smtClean="0">
                <a:hlinkClick r:id="rId31" tooltip="Symmetric-key algorithm"/>
              </a:rPr>
              <a:t>symmetric key</a:t>
            </a:r>
            <a:r>
              <a:rPr lang="en-GB" dirty="0" smtClean="0"/>
              <a:t>. This session key is then used to encrypt data flowing between the parties. This allows for data/message confidentiality, and </a:t>
            </a:r>
            <a:r>
              <a:rPr lang="en-GB" dirty="0" smtClean="0">
                <a:hlinkClick r:id="rId32" tooltip="Message authentication code"/>
              </a:rPr>
              <a:t>message authentication codes</a:t>
            </a:r>
            <a:r>
              <a:rPr lang="en-GB" dirty="0" smtClean="0"/>
              <a:t> for message integrity and as a by-product message authentication. Several versions of the protocols are in widespread use in applications such as </a:t>
            </a:r>
            <a:r>
              <a:rPr lang="en-GB" dirty="0" smtClean="0">
                <a:hlinkClick r:id="rId33" tooltip="Web browsing"/>
              </a:rPr>
              <a:t>web browsing</a:t>
            </a:r>
            <a:r>
              <a:rPr lang="en-GB" dirty="0" smtClean="0"/>
              <a:t>, </a:t>
            </a:r>
            <a:r>
              <a:rPr lang="en-GB" dirty="0" smtClean="0">
                <a:hlinkClick r:id="rId34" tooltip="E-mail"/>
              </a:rPr>
              <a:t>electronic mail</a:t>
            </a:r>
            <a:r>
              <a:rPr lang="en-GB" dirty="0" smtClean="0"/>
              <a:t>, </a:t>
            </a:r>
            <a:r>
              <a:rPr lang="en-GB" dirty="0" smtClean="0">
                <a:hlinkClick r:id="rId35" tooltip="Internet fax"/>
              </a:rPr>
              <a:t>Internet faxing</a:t>
            </a:r>
            <a:r>
              <a:rPr lang="en-GB" dirty="0" smtClean="0"/>
              <a:t>, </a:t>
            </a:r>
            <a:r>
              <a:rPr lang="en-GB" dirty="0" smtClean="0">
                <a:hlinkClick r:id="rId36" tooltip="Instant messaging"/>
              </a:rPr>
              <a:t>instant messaging</a:t>
            </a:r>
            <a:r>
              <a:rPr lang="en-GB" dirty="0" smtClean="0"/>
              <a:t> and </a:t>
            </a:r>
            <a:r>
              <a:rPr lang="en-GB" dirty="0" smtClean="0">
                <a:hlinkClick r:id="rId37" tooltip="Voice over Internet Protocol"/>
              </a:rPr>
              <a:t>voice-over-IP (VoIP)</a:t>
            </a:r>
            <a:r>
              <a:rPr lang="en-GB" dirty="0" smtClean="0"/>
              <a:t>. An important property in this context is </a:t>
            </a:r>
            <a:r>
              <a:rPr lang="en-GB" dirty="0" smtClean="0">
                <a:hlinkClick r:id="rId38" tooltip="Perfect forward secrecy"/>
              </a:rPr>
              <a:t>perfect forward secrecy</a:t>
            </a:r>
            <a:r>
              <a:rPr lang="en-GB" dirty="0" smtClean="0"/>
              <a:t>, so the short term session key cannot be derived from the long term asymmetric secret key.</a:t>
            </a:r>
            <a:r>
              <a:rPr lang="en-GB" baseline="30000" dirty="0" smtClean="0">
                <a:hlinkClick r:id="rId39"/>
              </a:rPr>
              <a:t>[2]</a:t>
            </a:r>
            <a:endParaRPr lang="en-GB" dirty="0" smtClean="0"/>
          </a:p>
          <a:p>
            <a:endParaRPr lang="en-US" dirty="0" smtClean="0"/>
          </a:p>
          <a:p>
            <a:r>
              <a:rPr lang="en-GB" dirty="0" smtClean="0"/>
              <a:t>A </a:t>
            </a:r>
            <a:r>
              <a:rPr lang="en-GB" b="1" dirty="0" smtClean="0"/>
              <a:t>Network Access Point (NAP)</a:t>
            </a:r>
            <a:r>
              <a:rPr lang="en-GB" dirty="0" smtClean="0"/>
              <a:t> was a public network exchange facility where </a:t>
            </a:r>
            <a:r>
              <a:rPr lang="en-GB" dirty="0" smtClean="0">
                <a:hlinkClick r:id="rId40" tooltip="Internet service provider"/>
              </a:rPr>
              <a:t>Internet service providers</a:t>
            </a:r>
            <a:r>
              <a:rPr lang="en-GB" dirty="0" smtClean="0"/>
              <a:t> (ISPs) connected with one another in peering arrangements. The </a:t>
            </a:r>
            <a:r>
              <a:rPr lang="en-GB" dirty="0" err="1" smtClean="0"/>
              <a:t>NAPs</a:t>
            </a:r>
            <a:r>
              <a:rPr lang="en-GB" dirty="0" smtClean="0"/>
              <a:t> were a key component in the transition from the 1990s </a:t>
            </a:r>
            <a:r>
              <a:rPr lang="en-GB" dirty="0" err="1" smtClean="0">
                <a:hlinkClick r:id="rId41" tooltip="NSFNET"/>
              </a:rPr>
              <a:t>NSFNET</a:t>
            </a:r>
            <a:r>
              <a:rPr lang="en-GB" dirty="0" smtClean="0"/>
              <a:t> era (when many networks were government sponsored and commercial traffic was prohibited) to the commercial Internet providers of today. They were often points of considerable Internet congestion.</a:t>
            </a:r>
          </a:p>
          <a:p>
            <a:endParaRPr lang="en-GB" dirty="0"/>
          </a:p>
        </p:txBody>
      </p:sp>
      <p:sp>
        <p:nvSpPr>
          <p:cNvPr id="4" name="Slide Number Placeholder 3"/>
          <p:cNvSpPr>
            <a:spLocks noGrp="1"/>
          </p:cNvSpPr>
          <p:nvPr>
            <p:ph type="sldNum" sz="quarter" idx="10"/>
          </p:nvPr>
        </p:nvSpPr>
        <p:spPr/>
        <p:txBody>
          <a:bodyPr/>
          <a:lstStyle/>
          <a:p>
            <a:fld id="{3AA36B64-987B-4B45-886B-671782B9C493}" type="slidenum">
              <a:rPr lang="en-GB" smtClean="0"/>
              <a:t>7</a:t>
            </a:fld>
            <a:endParaRPr lang="en-GB"/>
          </a:p>
        </p:txBody>
      </p:sp>
    </p:spTree>
    <p:extLst>
      <p:ext uri="{BB962C8B-B14F-4D97-AF65-F5344CB8AC3E}">
        <p14:creationId xmlns:p14="http://schemas.microsoft.com/office/powerpoint/2010/main" val="1812131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A36B64-987B-4B45-886B-671782B9C493}" type="slidenum">
              <a:rPr lang="en-GB" smtClean="0"/>
              <a:t>8</a:t>
            </a:fld>
            <a:endParaRPr lang="en-GB"/>
          </a:p>
        </p:txBody>
      </p:sp>
    </p:spTree>
    <p:extLst>
      <p:ext uri="{BB962C8B-B14F-4D97-AF65-F5344CB8AC3E}">
        <p14:creationId xmlns:p14="http://schemas.microsoft.com/office/powerpoint/2010/main" val="304941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A36B64-987B-4B45-886B-671782B9C493}" type="slidenum">
              <a:rPr lang="en-GB" smtClean="0"/>
              <a:t>9</a:t>
            </a:fld>
            <a:endParaRPr lang="en-GB"/>
          </a:p>
        </p:txBody>
      </p:sp>
    </p:spTree>
    <p:extLst>
      <p:ext uri="{BB962C8B-B14F-4D97-AF65-F5344CB8AC3E}">
        <p14:creationId xmlns:p14="http://schemas.microsoft.com/office/powerpoint/2010/main" val="70854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C9E664-F882-43D2-9674-0C5C0BFA6EE4}" type="datetime1">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E93CA-8622-4707-B525-AC5FFCCD0130}" type="datetime1">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57AA7-F044-411B-A321-DA9AF1951841}" type="datetime1">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64EC8-F98B-430C-9168-5CB79BD239E4}" type="datetime1">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E7407-32D3-440D-BAAE-21410BBF0D1B}" type="datetime1">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B4B9B-D812-4976-A899-A617DB17E13A}" type="datetime1">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E7850-5350-47BF-B5F6-88312E47BED6}" type="datetime1">
              <a:rPr lang="en-US" smtClean="0"/>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2F35FC-1F13-4672-8E93-E0E708F71946}" type="datetime1">
              <a:rPr lang="en-US" smtClean="0"/>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A1ED6-E824-46E1-9B40-DDBAEE31021E}" type="datetime1">
              <a:rPr lang="en-US" smtClean="0"/>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9563D-DA38-4689-9F2D-CA264E9D255C}" type="datetime1">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76FD3-5185-43F7-BAD9-2726BA257BB7}" type="datetime1">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D617-9400-4DC0-8394-D3F663B1FB6D}" type="datetime1">
              <a:rPr lang="en-US" smtClean="0"/>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2305050"/>
          </a:xfrm>
        </p:spPr>
        <p:txBody>
          <a:bodyPr>
            <a:normAutofit fontScale="90000"/>
          </a:bodyPr>
          <a:lstStyle/>
          <a:p>
            <a:r>
              <a:rPr lang="en-GB" b="1" dirty="0">
                <a:latin typeface="+mn-lt"/>
                <a:cs typeface="Times New Roman" panose="02020603050405020304" pitchFamily="18" charset="0"/>
              </a:rPr>
              <a:t>Development of the Authentication Reliability and Security System for Wireless Local Area Network</a:t>
            </a:r>
            <a:endParaRPr lang="en-GB" dirty="0">
              <a:latin typeface="+mn-lt"/>
              <a:cs typeface="Times New Roman" panose="02020603050405020304" pitchFamily="18" charset="0"/>
            </a:endParaRPr>
          </a:p>
        </p:txBody>
      </p:sp>
      <p:sp>
        <p:nvSpPr>
          <p:cNvPr id="3" name="Subtitle 2"/>
          <p:cNvSpPr>
            <a:spLocks noGrp="1"/>
          </p:cNvSpPr>
          <p:nvPr>
            <p:ph type="subTitle" idx="1"/>
          </p:nvPr>
        </p:nvSpPr>
        <p:spPr>
          <a:xfrm>
            <a:off x="990600" y="2895600"/>
            <a:ext cx="6857999" cy="762000"/>
          </a:xfrm>
        </p:spPr>
        <p:txBody>
          <a:bodyPr>
            <a:noAutofit/>
          </a:bodyPr>
          <a:lstStyle/>
          <a:p>
            <a:r>
              <a:rPr lang="en-US" sz="2200" i="1" dirty="0"/>
              <a:t>Professor, Dr. sc. </a:t>
            </a:r>
            <a:r>
              <a:rPr lang="en-US" sz="2200" i="1" dirty="0" err="1" smtClean="0"/>
              <a:t>ing</a:t>
            </a:r>
            <a:r>
              <a:rPr lang="en-US" sz="2200" i="1" dirty="0" smtClean="0"/>
              <a:t>. </a:t>
            </a:r>
            <a:r>
              <a:rPr lang="en-GB" sz="2200" b="1" dirty="0" err="1" smtClean="0"/>
              <a:t>Viktors</a:t>
            </a:r>
            <a:r>
              <a:rPr lang="en-GB" sz="2200" b="1" dirty="0" smtClean="0"/>
              <a:t> </a:t>
            </a:r>
            <a:r>
              <a:rPr lang="en-GB" sz="2200" b="1" dirty="0" err="1" smtClean="0"/>
              <a:t>Gopejenko</a:t>
            </a:r>
            <a:endParaRPr lang="en-GB" sz="2200" b="1" dirty="0" smtClean="0"/>
          </a:p>
          <a:p>
            <a:r>
              <a:rPr lang="en-GB" sz="2200" i="1" dirty="0" smtClean="0"/>
              <a:t>MSc</a:t>
            </a:r>
            <a:r>
              <a:rPr lang="en-GB" sz="2200" b="1" i="1" dirty="0" smtClean="0"/>
              <a:t>.</a:t>
            </a:r>
            <a:r>
              <a:rPr lang="en-GB" sz="2200" b="1" dirty="0" smtClean="0"/>
              <a:t> </a:t>
            </a:r>
            <a:r>
              <a:rPr lang="en-GB" sz="2200" b="1" dirty="0" err="1" smtClean="0"/>
              <a:t>Sergejs</a:t>
            </a:r>
            <a:r>
              <a:rPr lang="en-GB" sz="2200" b="1" dirty="0" smtClean="0"/>
              <a:t> </a:t>
            </a:r>
            <a:r>
              <a:rPr lang="en-GB" sz="2200" b="1" dirty="0" err="1" smtClean="0"/>
              <a:t>Bobrovskis</a:t>
            </a:r>
            <a:endParaRPr lang="en-GB" sz="2200" b="1" dirty="0"/>
          </a:p>
        </p:txBody>
      </p:sp>
      <p:sp>
        <p:nvSpPr>
          <p:cNvPr id="4" name="Rectangle 3"/>
          <p:cNvSpPr/>
          <p:nvPr/>
        </p:nvSpPr>
        <p:spPr>
          <a:xfrm>
            <a:off x="1447800" y="4621043"/>
            <a:ext cx="6096000" cy="873444"/>
          </a:xfrm>
          <a:prstGeom prst="rect">
            <a:avLst/>
          </a:prstGeom>
        </p:spPr>
        <p:txBody>
          <a:bodyPr wrap="square">
            <a:spAutoFit/>
          </a:bodyPr>
          <a:lstStyle/>
          <a:p>
            <a:pPr lvl="0" algn="ctr" fontAlgn="base">
              <a:lnSpc>
                <a:spcPct val="80000"/>
              </a:lnSpc>
              <a:spcBef>
                <a:spcPct val="20000"/>
              </a:spcBef>
              <a:spcAft>
                <a:spcPct val="0"/>
              </a:spcAft>
            </a:pPr>
            <a:r>
              <a:rPr lang="en-GB" dirty="0">
                <a:solidFill>
                  <a:srgbClr val="000000">
                    <a:tint val="75000"/>
                  </a:srgbClr>
                </a:solidFill>
                <a:cs typeface="Calibri" panose="020F0502020204030204" pitchFamily="34" charset="0"/>
              </a:rPr>
              <a:t>Department of Computer Technologies and Natural Sciences</a:t>
            </a:r>
          </a:p>
          <a:p>
            <a:pPr lvl="0" algn="ctr" fontAlgn="base">
              <a:lnSpc>
                <a:spcPct val="80000"/>
              </a:lnSpc>
              <a:spcBef>
                <a:spcPct val="20000"/>
              </a:spcBef>
              <a:spcAft>
                <a:spcPct val="0"/>
              </a:spcAft>
            </a:pPr>
            <a:r>
              <a:rPr lang="en-GB" dirty="0">
                <a:solidFill>
                  <a:srgbClr val="000000">
                    <a:tint val="75000"/>
                  </a:srgbClr>
                </a:solidFill>
                <a:cs typeface="Calibri" panose="020F0502020204030204" pitchFamily="34" charset="0"/>
              </a:rPr>
              <a:t>Information Systems Management Institute (</a:t>
            </a:r>
            <a:r>
              <a:rPr lang="en-GB" dirty="0" err="1">
                <a:solidFill>
                  <a:srgbClr val="000000">
                    <a:tint val="75000"/>
                  </a:srgbClr>
                </a:solidFill>
                <a:cs typeface="Calibri" panose="020F0502020204030204" pitchFamily="34" charset="0"/>
              </a:rPr>
              <a:t>ISMA</a:t>
            </a:r>
            <a:r>
              <a:rPr lang="en-GB" dirty="0" smtClean="0">
                <a:solidFill>
                  <a:srgbClr val="000000">
                    <a:tint val="75000"/>
                  </a:srgbClr>
                </a:solidFill>
                <a:cs typeface="Calibri" panose="020F0502020204030204" pitchFamily="34" charset="0"/>
              </a:rPr>
              <a:t>)</a:t>
            </a:r>
          </a:p>
          <a:p>
            <a:pPr lvl="0" algn="ctr" fontAlgn="base">
              <a:lnSpc>
                <a:spcPct val="80000"/>
              </a:lnSpc>
              <a:spcBef>
                <a:spcPct val="20000"/>
              </a:spcBef>
              <a:spcAft>
                <a:spcPct val="0"/>
              </a:spcAft>
            </a:pPr>
            <a:r>
              <a:rPr lang="en-US" dirty="0" smtClean="0">
                <a:solidFill>
                  <a:srgbClr val="000000">
                    <a:tint val="75000"/>
                  </a:srgbClr>
                </a:solidFill>
                <a:cs typeface="Calibri" panose="020F0502020204030204" pitchFamily="34" charset="0"/>
              </a:rPr>
              <a:t>Riga, Latvia</a:t>
            </a:r>
            <a:endParaRPr lang="lv-LV" dirty="0">
              <a:solidFill>
                <a:srgbClr val="000000">
                  <a:tint val="75000"/>
                </a:srgbClr>
              </a:solidFill>
              <a:cs typeface="Calibri" panose="020F0502020204030204" pitchFamily="34" charset="0"/>
            </a:endParaRPr>
          </a:p>
        </p:txBody>
      </p:sp>
      <p:sp>
        <p:nvSpPr>
          <p:cNvPr id="5" name="Rectangle 4"/>
          <p:cNvSpPr/>
          <p:nvPr/>
        </p:nvSpPr>
        <p:spPr>
          <a:xfrm>
            <a:off x="228600" y="5494487"/>
            <a:ext cx="8534400" cy="923330"/>
          </a:xfrm>
          <a:prstGeom prst="rect">
            <a:avLst/>
          </a:prstGeom>
        </p:spPr>
        <p:txBody>
          <a:bodyPr wrap="square">
            <a:spAutoFit/>
          </a:bodyPr>
          <a:lstStyle/>
          <a:p>
            <a:pPr algn="ctr"/>
            <a:r>
              <a:rPr lang="en-GB" dirty="0"/>
              <a:t>6th International Conference</a:t>
            </a:r>
          </a:p>
          <a:p>
            <a:pPr algn="ctr"/>
            <a:r>
              <a:rPr lang="en-GB" dirty="0"/>
              <a:t>INNOVATIVE INFORMATION TECHNOLOGIES FOR SCIENCE, BUSINESS AND EDUCATION, </a:t>
            </a:r>
            <a:endParaRPr lang="en-GB" dirty="0" smtClean="0"/>
          </a:p>
          <a:p>
            <a:pPr algn="ctr"/>
            <a:r>
              <a:rPr lang="en-GB" dirty="0" smtClean="0"/>
              <a:t>IIT-2013 November </a:t>
            </a:r>
            <a:r>
              <a:rPr lang="en-GB" dirty="0"/>
              <a:t>14-16, </a:t>
            </a:r>
            <a:r>
              <a:rPr lang="en-GB" dirty="0" smtClean="0"/>
              <a:t>2013, </a:t>
            </a:r>
            <a:r>
              <a:rPr lang="en-GB" dirty="0"/>
              <a:t>Vilnius, Lithuania</a:t>
            </a:r>
          </a:p>
        </p:txBody>
      </p:sp>
    </p:spTree>
    <p:extLst>
      <p:ext uri="{BB962C8B-B14F-4D97-AF65-F5344CB8AC3E}">
        <p14:creationId xmlns:p14="http://schemas.microsoft.com/office/powerpoint/2010/main" val="218980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1"/>
          </a:xfrm>
        </p:spPr>
        <p:txBody>
          <a:bodyPr>
            <a:noAutofit/>
          </a:bodyPr>
          <a:lstStyle/>
          <a:p>
            <a:r>
              <a:rPr lang="en-US" b="1" dirty="0" smtClean="0">
                <a:latin typeface="+mn-lt"/>
                <a:cs typeface="Times New Roman" panose="02020603050405020304" pitchFamily="18" charset="0"/>
              </a:rPr>
              <a:t>Work Objectives</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a:xfrm>
            <a:off x="457200" y="1828800"/>
            <a:ext cx="8229600" cy="4800600"/>
          </a:xfrm>
        </p:spPr>
        <p:txBody>
          <a:bodyPr>
            <a:normAutofit/>
          </a:bodyPr>
          <a:lstStyle/>
          <a:p>
            <a:pPr marL="0" indent="0" algn="just">
              <a:buNone/>
            </a:pPr>
            <a:r>
              <a:rPr lang="en-US" sz="3600" b="1" dirty="0" smtClean="0">
                <a:cs typeface="Times New Roman" panose="02020603050405020304" pitchFamily="18" charset="0"/>
              </a:rPr>
              <a:t>	Motivation </a:t>
            </a:r>
            <a:r>
              <a:rPr lang="en-US" sz="3600" dirty="0" smtClean="0">
                <a:cs typeface="Times New Roman" panose="02020603050405020304" pitchFamily="18" charset="0"/>
              </a:rPr>
              <a:t> </a:t>
            </a:r>
          </a:p>
          <a:p>
            <a:pPr marL="0" indent="0" algn="just">
              <a:buNone/>
            </a:pPr>
            <a:r>
              <a:rPr lang="en-US" sz="3600" b="1" dirty="0" smtClean="0">
                <a:cs typeface="Times New Roman" panose="02020603050405020304" pitchFamily="18" charset="0"/>
              </a:rPr>
              <a:t>	Topicality</a:t>
            </a:r>
          </a:p>
          <a:p>
            <a:pPr marL="0" indent="0" algn="just">
              <a:buNone/>
            </a:pPr>
            <a:r>
              <a:rPr lang="en-US" sz="3600" b="1" dirty="0" smtClean="0">
                <a:cs typeface="Times New Roman" panose="02020603050405020304" pitchFamily="18" charset="0"/>
              </a:rPr>
              <a:t>	Mission</a:t>
            </a:r>
          </a:p>
          <a:p>
            <a:pPr marL="0" indent="0" algn="just">
              <a:buNone/>
            </a:pPr>
            <a:r>
              <a:rPr lang="en-US" sz="3600" b="1" dirty="0" smtClean="0">
                <a:cs typeface="Times New Roman" panose="02020603050405020304" pitchFamily="18" charset="0"/>
              </a:rPr>
              <a:t>	Object of Study</a:t>
            </a:r>
          </a:p>
          <a:p>
            <a:pPr marL="0" indent="0" algn="just">
              <a:buNone/>
            </a:pPr>
            <a:r>
              <a:rPr lang="en-US" sz="3600" b="1" dirty="0" smtClean="0">
                <a:cs typeface="Times New Roman" panose="02020603050405020304" pitchFamily="18" charset="0"/>
              </a:rPr>
              <a:t>	Methods </a:t>
            </a:r>
            <a:r>
              <a:rPr lang="en-US" sz="3600" b="1" dirty="0">
                <a:cs typeface="Times New Roman" panose="02020603050405020304" pitchFamily="18" charset="0"/>
              </a:rPr>
              <a:t>of </a:t>
            </a:r>
            <a:r>
              <a:rPr lang="en-US" sz="3600" b="1" dirty="0" smtClean="0">
                <a:cs typeface="Times New Roman" panose="02020603050405020304" pitchFamily="18" charset="0"/>
              </a:rPr>
              <a:t>Analysis</a:t>
            </a:r>
            <a:endParaRPr lang="en-US" sz="3600" dirty="0" smtClean="0">
              <a:cs typeface="Times New Roman" panose="02020603050405020304" pitchFamily="18" charset="0"/>
            </a:endParaRPr>
          </a:p>
          <a:p>
            <a:pPr marL="0" indent="0" algn="just">
              <a:buNone/>
            </a:pPr>
            <a:endParaRPr lang="en-US" sz="2200" b="1"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989820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b="1" dirty="0" smtClean="0">
                <a:latin typeface="+mn-lt"/>
                <a:cs typeface="Times New Roman" panose="02020603050405020304" pitchFamily="18" charset="0"/>
              </a:rPr>
              <a:t>Wireless communication basics</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a:xfrm>
            <a:off x="0" y="990600"/>
            <a:ext cx="9144000" cy="5638800"/>
          </a:xfrm>
        </p:spPr>
        <p:txBody>
          <a:bodyPr>
            <a:noAutofit/>
          </a:bodyPr>
          <a:lstStyle/>
          <a:p>
            <a:pPr marL="0" indent="0" algn="just">
              <a:spcBef>
                <a:spcPts val="0"/>
              </a:spcBef>
              <a:buNone/>
            </a:pPr>
            <a:r>
              <a:rPr lang="en-US" sz="3000" b="1" dirty="0" smtClean="0">
                <a:cs typeface="Times New Roman" panose="02020603050405020304" pitchFamily="18" charset="0"/>
              </a:rPr>
              <a:t>	Wireless communication </a:t>
            </a:r>
          </a:p>
          <a:p>
            <a:pPr marL="0" indent="0" algn="just">
              <a:spcBef>
                <a:spcPts val="0"/>
              </a:spcBef>
              <a:buNone/>
            </a:pPr>
            <a:r>
              <a:rPr lang="en-US" sz="3000" b="1" dirty="0" smtClean="0">
                <a:cs typeface="Times New Roman" panose="02020603050405020304" pitchFamily="18" charset="0"/>
              </a:rPr>
              <a:t>	Standards </a:t>
            </a:r>
            <a:r>
              <a:rPr lang="en-US" sz="3000" b="1" dirty="0">
                <a:cs typeface="Times New Roman" panose="02020603050405020304" pitchFamily="18" charset="0"/>
              </a:rPr>
              <a:t>and amendments</a:t>
            </a:r>
          </a:p>
          <a:p>
            <a:pPr marL="0" indent="0" algn="just">
              <a:spcBef>
                <a:spcPts val="0"/>
              </a:spcBef>
              <a:buNone/>
            </a:pPr>
            <a:endParaRPr lang="en-US" sz="3000" dirty="0" smtClean="0">
              <a:cs typeface="Times New Roman" panose="02020603050405020304" pitchFamily="18" charset="0"/>
            </a:endParaRPr>
          </a:p>
          <a:p>
            <a:pPr lvl="1">
              <a:spcBef>
                <a:spcPts val="0"/>
              </a:spcBef>
              <a:buFontTx/>
              <a:buChar char="-"/>
            </a:pPr>
            <a:r>
              <a:rPr lang="en-US" sz="3000" b="1" dirty="0" smtClean="0">
                <a:cs typeface="Times New Roman" panose="02020603050405020304" pitchFamily="18" charset="0"/>
              </a:rPr>
              <a:t>Ad-hoc mode </a:t>
            </a:r>
            <a:r>
              <a:rPr lang="en-US" sz="3000" dirty="0" smtClean="0">
                <a:cs typeface="Times New Roman" panose="02020603050405020304" pitchFamily="18" charset="0"/>
              </a:rPr>
              <a:t>– wireless supplicants communicate directly in peer-to-peer way without any additional device (e.g. access point)  </a:t>
            </a:r>
          </a:p>
          <a:p>
            <a:pPr marL="0" indent="0" algn="just">
              <a:spcBef>
                <a:spcPts val="0"/>
              </a:spcBef>
              <a:buNone/>
            </a:pPr>
            <a:endParaRPr lang="en-US" sz="3000" dirty="0" smtClean="0">
              <a:cs typeface="Times New Roman" panose="02020603050405020304" pitchFamily="18" charset="0"/>
            </a:endParaRPr>
          </a:p>
          <a:p>
            <a:pPr lvl="1">
              <a:spcBef>
                <a:spcPts val="0"/>
              </a:spcBef>
              <a:buFontTx/>
              <a:buChar char="-"/>
            </a:pPr>
            <a:r>
              <a:rPr lang="en-US" sz="3000" b="1" dirty="0" smtClean="0">
                <a:cs typeface="Times New Roman" panose="02020603050405020304" pitchFamily="18" charset="0"/>
              </a:rPr>
              <a:t>Infrastructure </a:t>
            </a:r>
            <a:r>
              <a:rPr lang="en-US" sz="3000" b="1" dirty="0">
                <a:cs typeface="Times New Roman" panose="02020603050405020304" pitchFamily="18" charset="0"/>
              </a:rPr>
              <a:t>mode </a:t>
            </a:r>
            <a:r>
              <a:rPr lang="en-US" sz="3000" dirty="0">
                <a:cs typeface="Times New Roman" panose="02020603050405020304" pitchFamily="18" charset="0"/>
              </a:rPr>
              <a:t>– wireless supplicants communication occurring through access </a:t>
            </a:r>
            <a:r>
              <a:rPr lang="en-US" sz="3000" dirty="0" smtClean="0">
                <a:cs typeface="Times New Roman" panose="02020603050405020304" pitchFamily="18" charset="0"/>
              </a:rPr>
              <a:t>point</a:t>
            </a:r>
          </a:p>
          <a:p>
            <a:pPr lvl="1">
              <a:spcBef>
                <a:spcPts val="0"/>
              </a:spcBef>
              <a:buFontTx/>
              <a:buChar char="-"/>
            </a:pPr>
            <a:endParaRPr lang="en-US" sz="3000" dirty="0">
              <a:cs typeface="Times New Roman" panose="02020603050405020304" pitchFamily="18" charset="0"/>
            </a:endParaRPr>
          </a:p>
          <a:p>
            <a:pPr lvl="1" algn="just">
              <a:spcBef>
                <a:spcPts val="0"/>
              </a:spcBef>
              <a:buFontTx/>
              <a:buChar char="-"/>
            </a:pPr>
            <a:r>
              <a:rPr lang="en-US" sz="3000" dirty="0" smtClean="0">
                <a:cs typeface="Times New Roman" panose="02020603050405020304" pitchFamily="18" charset="0"/>
              </a:rPr>
              <a:t>Authentication</a:t>
            </a:r>
          </a:p>
          <a:p>
            <a:pPr lvl="1" algn="just">
              <a:spcBef>
                <a:spcPts val="0"/>
              </a:spcBef>
              <a:buFontTx/>
              <a:buChar char="-"/>
            </a:pPr>
            <a:r>
              <a:rPr lang="en-US" sz="3000" dirty="0" smtClean="0">
                <a:cs typeface="Times New Roman" panose="02020603050405020304" pitchFamily="18" charset="0"/>
              </a:rPr>
              <a:t>Association</a:t>
            </a:r>
            <a:endParaRPr lang="en-US" sz="30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8302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GB" sz="4000" b="1" dirty="0" smtClean="0">
                <a:latin typeface="+mn-lt"/>
                <a:cs typeface="Times New Roman" panose="02020603050405020304" pitchFamily="18" charset="0"/>
              </a:rPr>
              <a:t>Wireless security hazards</a:t>
            </a:r>
            <a:endParaRPr lang="en-GB" sz="4000" b="1" dirty="0">
              <a:latin typeface="+mn-lt"/>
              <a:cs typeface="Times New Roman" panose="02020603050405020304" pitchFamily="18" charset="0"/>
            </a:endParaRPr>
          </a:p>
        </p:txBody>
      </p:sp>
      <p:sp>
        <p:nvSpPr>
          <p:cNvPr id="3" name="Content Placeholder 2"/>
          <p:cNvSpPr>
            <a:spLocks noGrp="1"/>
          </p:cNvSpPr>
          <p:nvPr>
            <p:ph idx="1"/>
          </p:nvPr>
        </p:nvSpPr>
        <p:spPr>
          <a:xfrm>
            <a:off x="228600" y="1143000"/>
            <a:ext cx="8686800" cy="5486400"/>
          </a:xfrm>
        </p:spPr>
        <p:txBody>
          <a:bodyPr>
            <a:normAutofit/>
          </a:bodyPr>
          <a:lstStyle/>
          <a:p>
            <a:pPr marL="0" indent="0" algn="just">
              <a:buNone/>
            </a:pPr>
            <a:endParaRPr lang="en-GB" sz="2200" dirty="0" smtClean="0">
              <a:cs typeface="Times New Roman" panose="02020603050405020304" pitchFamily="18" charset="0"/>
            </a:endParaRPr>
          </a:p>
          <a:p>
            <a:pPr marL="0" indent="0" algn="just">
              <a:buNone/>
            </a:pPr>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marL="0" indent="0" algn="just">
              <a:buNone/>
            </a:pPr>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a:cs typeface="Times New Roman" panose="02020603050405020304" pitchFamily="18" charset="0"/>
            </a:endParaRPr>
          </a:p>
          <a:p>
            <a:pPr lvl="1" algn="just"/>
            <a:endParaRPr lang="en-GB" sz="1800" dirty="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85553412"/>
              </p:ext>
            </p:extLst>
          </p:nvPr>
        </p:nvGraphicFramePr>
        <p:xfrm>
          <a:off x="381000" y="1828803"/>
          <a:ext cx="8382000" cy="4267199"/>
        </p:xfrm>
        <a:graphic>
          <a:graphicData uri="http://schemas.openxmlformats.org/drawingml/2006/table">
            <a:tbl>
              <a:tblPr firstRow="1" bandRow="1">
                <a:tableStyleId>{5C22544A-7EE6-4342-B048-85BDC9FD1C3A}</a:tableStyleId>
              </a:tblPr>
              <a:tblGrid>
                <a:gridCol w="2794000"/>
                <a:gridCol w="2794000"/>
                <a:gridCol w="2794000"/>
              </a:tblGrid>
              <a:tr h="530826">
                <a:tc>
                  <a:txBody>
                    <a:bodyPr/>
                    <a:lstStyle/>
                    <a:p>
                      <a:pPr algn="just"/>
                      <a:r>
                        <a:rPr lang="en-GB" dirty="0" smtClean="0">
                          <a:latin typeface="+mn-lt"/>
                          <a:cs typeface="Times New Roman" panose="02020603050405020304" pitchFamily="18" charset="0"/>
                        </a:rPr>
                        <a:t>Security Hazard</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Security Hazard</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Security Hazard</a:t>
                      </a:r>
                      <a:endParaRPr lang="en-GB" dirty="0">
                        <a:latin typeface="+mn-lt"/>
                        <a:cs typeface="Times New Roman" panose="02020603050405020304" pitchFamily="18" charset="0"/>
                      </a:endParaRPr>
                    </a:p>
                  </a:txBody>
                  <a:tcPr/>
                </a:tc>
              </a:tr>
              <a:tr h="551417">
                <a:tc>
                  <a:txBody>
                    <a:bodyPr/>
                    <a:lstStyle/>
                    <a:p>
                      <a:pPr algn="just"/>
                      <a:r>
                        <a:rPr lang="en-GB" dirty="0" smtClean="0">
                          <a:latin typeface="+mn-lt"/>
                          <a:cs typeface="Times New Roman" panose="02020603050405020304" pitchFamily="18" charset="0"/>
                        </a:rPr>
                        <a:t>Accidental Association</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Malicious</a:t>
                      </a:r>
                      <a:r>
                        <a:rPr lang="en-GB" baseline="0" dirty="0" smtClean="0">
                          <a:latin typeface="+mn-lt"/>
                          <a:cs typeface="Times New Roman" panose="02020603050405020304" pitchFamily="18" charset="0"/>
                        </a:rPr>
                        <a:t> Association</a:t>
                      </a:r>
                      <a:endParaRPr lang="en-GB" dirty="0">
                        <a:latin typeface="+mn-lt"/>
                        <a:cs typeface="Times New Roman" panose="02020603050405020304" pitchFamily="18" charset="0"/>
                      </a:endParaRPr>
                    </a:p>
                  </a:txBody>
                  <a:tcPr/>
                </a:tc>
                <a:tc>
                  <a:txBody>
                    <a:bodyPr/>
                    <a:lstStyle/>
                    <a:p>
                      <a:pPr algn="just"/>
                      <a:r>
                        <a:rPr lang="en-GB" baseline="0" dirty="0" smtClean="0">
                          <a:latin typeface="+mn-lt"/>
                          <a:cs typeface="Times New Roman" panose="02020603050405020304" pitchFamily="18" charset="0"/>
                        </a:rPr>
                        <a:t>MAC Spoofing</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Man-in-the-Middle</a:t>
                      </a:r>
                      <a:r>
                        <a:rPr lang="en-GB" baseline="0" dirty="0" smtClean="0">
                          <a:latin typeface="+mn-lt"/>
                          <a:cs typeface="Times New Roman" panose="02020603050405020304" pitchFamily="18" charset="0"/>
                        </a:rPr>
                        <a:t> (</a:t>
                      </a:r>
                      <a:r>
                        <a:rPr lang="en-GB" baseline="0" dirty="0" err="1" smtClean="0">
                          <a:latin typeface="+mn-lt"/>
                          <a:cs typeface="Times New Roman" panose="02020603050405020304" pitchFamily="18" charset="0"/>
                        </a:rPr>
                        <a:t>MiTM</a:t>
                      </a:r>
                      <a:r>
                        <a:rPr lang="en-GB" baseline="0" dirty="0" smtClean="0">
                          <a:latin typeface="+mn-lt"/>
                          <a:cs typeface="Times New Roman" panose="02020603050405020304" pitchFamily="18" charset="0"/>
                        </a:rPr>
                        <a:t>)</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Denial</a:t>
                      </a:r>
                      <a:r>
                        <a:rPr lang="en-GB" baseline="0" dirty="0" smtClean="0">
                          <a:latin typeface="+mn-lt"/>
                          <a:cs typeface="Times New Roman" panose="02020603050405020304" pitchFamily="18" charset="0"/>
                        </a:rPr>
                        <a:t> of Service (</a:t>
                      </a:r>
                      <a:r>
                        <a:rPr lang="en-GB" baseline="0" dirty="0" err="1" smtClean="0">
                          <a:latin typeface="+mn-lt"/>
                          <a:cs typeface="Times New Roman" panose="02020603050405020304" pitchFamily="18" charset="0"/>
                        </a:rPr>
                        <a:t>DoS</a:t>
                      </a:r>
                      <a:r>
                        <a:rPr lang="en-GB" baseline="0" dirty="0" smtClean="0">
                          <a:latin typeface="+mn-lt"/>
                          <a:cs typeface="Times New Roman" panose="02020603050405020304" pitchFamily="18" charset="0"/>
                        </a:rPr>
                        <a:t>)</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Network Injection</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MAC</a:t>
                      </a:r>
                      <a:r>
                        <a:rPr lang="en-GB" baseline="0" dirty="0" smtClean="0">
                          <a:latin typeface="+mn-lt"/>
                          <a:cs typeface="Times New Roman" panose="02020603050405020304" pitchFamily="18" charset="0"/>
                        </a:rPr>
                        <a:t> Piggy-Backing</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Eavesdropping</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Unintentional</a:t>
                      </a:r>
                      <a:r>
                        <a:rPr lang="en-GB" baseline="0" dirty="0" smtClean="0">
                          <a:latin typeface="+mn-lt"/>
                          <a:cs typeface="Times New Roman" panose="02020603050405020304" pitchFamily="18" charset="0"/>
                        </a:rPr>
                        <a:t> Interference</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Intentional interference</a:t>
                      </a:r>
                      <a:endParaRPr lang="en-GB" dirty="0">
                        <a:latin typeface="+mn-lt"/>
                        <a:cs typeface="Times New Roman" panose="02020603050405020304" pitchFamily="18" charset="0"/>
                      </a:endParaRPr>
                    </a:p>
                  </a:txBody>
                  <a:tcPr/>
                </a:tc>
                <a:tc>
                  <a:txBody>
                    <a:bodyPr/>
                    <a:lstStyle/>
                    <a:p>
                      <a:pPr algn="just"/>
                      <a:r>
                        <a:rPr lang="en-GB" dirty="0" err="1" smtClean="0">
                          <a:latin typeface="+mn-lt"/>
                          <a:cs typeface="Times New Roman" panose="02020603050405020304" pitchFamily="18" charset="0"/>
                        </a:rPr>
                        <a:t>Deathentication</a:t>
                      </a:r>
                      <a:endParaRPr lang="en-GB" dirty="0">
                        <a:latin typeface="+mn-lt"/>
                        <a:cs typeface="Times New Roman" panose="02020603050405020304" pitchFamily="18" charset="0"/>
                      </a:endParaRPr>
                    </a:p>
                  </a:txBody>
                  <a:tcPr/>
                </a:tc>
                <a:tc>
                  <a:txBody>
                    <a:bodyPr/>
                    <a:lstStyle/>
                    <a:p>
                      <a:pPr algn="just"/>
                      <a:r>
                        <a:rPr lang="en-GB" dirty="0" err="1" smtClean="0">
                          <a:latin typeface="+mn-lt"/>
                          <a:cs typeface="Times New Roman" panose="02020603050405020304" pitchFamily="18" charset="0"/>
                        </a:rPr>
                        <a:t>Diassosication</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Illegal Channel Beaconing</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Probe</a:t>
                      </a:r>
                      <a:r>
                        <a:rPr lang="en-GB" baseline="0" dirty="0" smtClean="0">
                          <a:latin typeface="+mn-lt"/>
                          <a:cs typeface="Times New Roman" panose="02020603050405020304" pitchFamily="18" charset="0"/>
                        </a:rPr>
                        <a:t> Response Flood</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Association Flood</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Fake Access</a:t>
                      </a:r>
                      <a:r>
                        <a:rPr lang="en-GB" baseline="0" dirty="0" smtClean="0">
                          <a:latin typeface="+mn-lt"/>
                          <a:cs typeface="Times New Roman" panose="02020603050405020304" pitchFamily="18" charset="0"/>
                        </a:rPr>
                        <a:t> Point</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Wireless Hijacking</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Encryption Cracking</a:t>
                      </a:r>
                      <a:endParaRPr lang="en-GB" dirty="0">
                        <a:latin typeface="+mn-lt"/>
                        <a:cs typeface="Times New Roman" panose="02020603050405020304" pitchFamily="18" charset="0"/>
                      </a:endParaRPr>
                    </a:p>
                  </a:txBody>
                  <a:tcPr/>
                </a:tc>
              </a:tr>
              <a:tr h="530826">
                <a:tc>
                  <a:txBody>
                    <a:bodyPr/>
                    <a:lstStyle/>
                    <a:p>
                      <a:pPr algn="just"/>
                      <a:r>
                        <a:rPr lang="en-GB" dirty="0" smtClean="0">
                          <a:latin typeface="+mn-lt"/>
                          <a:cs typeface="Times New Roman" panose="02020603050405020304" pitchFamily="18" charset="0"/>
                        </a:rPr>
                        <a:t>Vendor Proprietary</a:t>
                      </a:r>
                      <a:r>
                        <a:rPr lang="en-GB" baseline="0" dirty="0" smtClean="0">
                          <a:latin typeface="+mn-lt"/>
                          <a:cs typeface="Times New Roman" panose="02020603050405020304" pitchFamily="18" charset="0"/>
                        </a:rPr>
                        <a:t> Attack</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Physical</a:t>
                      </a:r>
                      <a:r>
                        <a:rPr lang="en-GB" baseline="0" dirty="0" smtClean="0">
                          <a:latin typeface="+mn-lt"/>
                          <a:cs typeface="Times New Roman" panose="02020603050405020304" pitchFamily="18" charset="0"/>
                        </a:rPr>
                        <a:t> Damage and Theft</a:t>
                      </a:r>
                      <a:endParaRPr lang="en-GB" dirty="0">
                        <a:latin typeface="+mn-lt"/>
                        <a:cs typeface="Times New Roman" panose="02020603050405020304" pitchFamily="18" charset="0"/>
                      </a:endParaRPr>
                    </a:p>
                  </a:txBody>
                  <a:tcPr/>
                </a:tc>
                <a:tc>
                  <a:txBody>
                    <a:bodyPr/>
                    <a:lstStyle/>
                    <a:p>
                      <a:pPr algn="just"/>
                      <a:r>
                        <a:rPr lang="en-GB" dirty="0" smtClean="0">
                          <a:latin typeface="+mn-lt"/>
                          <a:cs typeface="Times New Roman" panose="02020603050405020304" pitchFamily="18" charset="0"/>
                        </a:rPr>
                        <a:t>Social Engineering</a:t>
                      </a:r>
                      <a:endParaRPr lang="en-GB" dirty="0">
                        <a:latin typeface="+mn-lt"/>
                        <a:cs typeface="Times New Roman" panose="02020603050405020304" pitchFamily="18" charset="0"/>
                      </a:endParaRP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083840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563562"/>
          </a:xfrm>
        </p:spPr>
        <p:txBody>
          <a:bodyPr>
            <a:noAutofit/>
          </a:bodyPr>
          <a:lstStyle/>
          <a:p>
            <a:r>
              <a:rPr lang="en-GB" b="1" dirty="0" smtClean="0">
                <a:latin typeface="+mn-lt"/>
                <a:cs typeface="Times New Roman" panose="02020603050405020304" pitchFamily="18" charset="0"/>
              </a:rPr>
              <a:t>Wi-Fi Preservation Capability</a:t>
            </a:r>
            <a:endParaRPr lang="en-GB" b="1" dirty="0">
              <a:latin typeface="+mn-lt"/>
              <a:cs typeface="Times New Roman" panose="02020603050405020304" pitchFamily="18" charset="0"/>
            </a:endParaRPr>
          </a:p>
        </p:txBody>
      </p:sp>
      <p:sp>
        <p:nvSpPr>
          <p:cNvPr id="3" name="Content Placeholder 2"/>
          <p:cNvSpPr>
            <a:spLocks noGrp="1"/>
          </p:cNvSpPr>
          <p:nvPr>
            <p:ph idx="1"/>
          </p:nvPr>
        </p:nvSpPr>
        <p:spPr>
          <a:xfrm>
            <a:off x="457200" y="1905000"/>
            <a:ext cx="8229600" cy="4800600"/>
          </a:xfrm>
        </p:spPr>
        <p:txBody>
          <a:bodyPr>
            <a:normAutofit/>
          </a:bodyPr>
          <a:lstStyle/>
          <a:p>
            <a:pPr marL="0" indent="0" algn="just">
              <a:buNone/>
            </a:pPr>
            <a:r>
              <a:rPr lang="en-GB" sz="4000" dirty="0" smtClean="0">
                <a:cs typeface="Times New Roman" panose="02020603050405020304" pitchFamily="18" charset="0"/>
              </a:rPr>
              <a:t>Wireless security standard used are:</a:t>
            </a:r>
          </a:p>
          <a:p>
            <a:pPr marL="0" indent="0" algn="just">
              <a:buNone/>
            </a:pPr>
            <a:endParaRPr lang="en-GB" sz="4000" dirty="0" smtClean="0">
              <a:cs typeface="Times New Roman" panose="02020603050405020304" pitchFamily="18" charset="0"/>
            </a:endParaRPr>
          </a:p>
          <a:p>
            <a:pPr lvl="1" algn="just"/>
            <a:r>
              <a:rPr lang="en-GB" sz="3600" b="1" dirty="0" err="1" smtClean="0">
                <a:cs typeface="Times New Roman" panose="02020603050405020304" pitchFamily="18" charset="0"/>
              </a:rPr>
              <a:t>WEP</a:t>
            </a:r>
            <a:r>
              <a:rPr lang="en-GB" sz="3600" b="1" dirty="0" smtClean="0">
                <a:cs typeface="Times New Roman" panose="02020603050405020304" pitchFamily="18" charset="0"/>
              </a:rPr>
              <a:t> 	</a:t>
            </a:r>
            <a:r>
              <a:rPr lang="en-GB" sz="3600" dirty="0" smtClean="0"/>
              <a:t>Wired </a:t>
            </a:r>
            <a:r>
              <a:rPr lang="en-GB" sz="3600" dirty="0"/>
              <a:t>Equivalence Privacy </a:t>
            </a:r>
            <a:endParaRPr lang="en-GB" sz="3600" dirty="0">
              <a:cs typeface="Times New Roman" panose="02020603050405020304" pitchFamily="18" charset="0"/>
            </a:endParaRPr>
          </a:p>
          <a:p>
            <a:pPr lvl="1" algn="just"/>
            <a:r>
              <a:rPr lang="en-GB" sz="3600" b="1" dirty="0" err="1" smtClean="0">
                <a:cs typeface="Times New Roman" panose="02020603050405020304" pitchFamily="18" charset="0"/>
              </a:rPr>
              <a:t>WPA</a:t>
            </a:r>
            <a:r>
              <a:rPr lang="en-GB" sz="3600" b="1" dirty="0" smtClean="0">
                <a:cs typeface="Times New Roman" panose="02020603050405020304" pitchFamily="18" charset="0"/>
              </a:rPr>
              <a:t>/WPAv2 	</a:t>
            </a:r>
            <a:r>
              <a:rPr lang="en-GB" sz="3600" dirty="0" smtClean="0"/>
              <a:t>Wi-Fi </a:t>
            </a:r>
            <a:r>
              <a:rPr lang="en-GB" sz="3600" dirty="0"/>
              <a:t>Protected Access </a:t>
            </a:r>
            <a:endParaRPr lang="en-GB" sz="3600" dirty="0">
              <a:cs typeface="Times New Roman" panose="02020603050405020304" pitchFamily="18" charset="0"/>
            </a:endParaRPr>
          </a:p>
          <a:p>
            <a:pPr algn="just"/>
            <a:endParaRPr lang="en-GB" sz="2200" dirty="0" smtClean="0">
              <a:cs typeface="Times New Roman" panose="02020603050405020304" pitchFamily="18" charset="0"/>
            </a:endParaRPr>
          </a:p>
          <a:p>
            <a:pPr algn="just"/>
            <a:endParaRPr lang="en-GB" sz="2200" dirty="0" smtClean="0">
              <a:cs typeface="Times New Roman" panose="02020603050405020304" pitchFamily="18" charset="0"/>
            </a:endParaRPr>
          </a:p>
          <a:p>
            <a:pPr lvl="1" algn="just"/>
            <a:endParaRPr lang="en-GB" sz="1800" dirty="0">
              <a:cs typeface="Times New Roman" panose="02020603050405020304" pitchFamily="18" charset="0"/>
            </a:endParaRPr>
          </a:p>
          <a:p>
            <a:pPr lvl="1" algn="just"/>
            <a:endParaRPr lang="en-GB" sz="1800" dirty="0" smtClean="0">
              <a:cs typeface="Times New Roman" panose="02020603050405020304" pitchFamily="18" charset="0"/>
            </a:endParaRPr>
          </a:p>
          <a:p>
            <a:pPr lvl="1" algn="just"/>
            <a:endParaRPr lang="en-GB" sz="18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80544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524000"/>
          </a:xfrm>
        </p:spPr>
        <p:txBody>
          <a:bodyPr>
            <a:noAutofit/>
          </a:bodyPr>
          <a:lstStyle/>
          <a:p>
            <a:r>
              <a:rPr lang="en-GB" b="1" dirty="0" smtClean="0">
                <a:latin typeface="+mn-lt"/>
                <a:cs typeface="Times New Roman" panose="02020603050405020304" pitchFamily="18" charset="0"/>
              </a:rPr>
              <a:t/>
            </a:r>
            <a:br>
              <a:rPr lang="en-GB" b="1" dirty="0" smtClean="0">
                <a:latin typeface="+mn-lt"/>
                <a:cs typeface="Times New Roman" panose="02020603050405020304" pitchFamily="18" charset="0"/>
              </a:rPr>
            </a:br>
            <a:r>
              <a:rPr lang="en-GB" b="1" dirty="0" smtClean="0">
                <a:latin typeface="+mn-lt"/>
                <a:cs typeface="Times New Roman" panose="02020603050405020304" pitchFamily="18" charset="0"/>
              </a:rPr>
              <a:t>802.1x  and EAP-Based Authentication</a:t>
            </a:r>
            <a:endParaRPr lang="en-GB" b="1" dirty="0">
              <a:latin typeface="+mn-lt"/>
              <a:cs typeface="Times New Roman" panose="02020603050405020304" pitchFamily="18" charset="0"/>
            </a:endParaRPr>
          </a:p>
        </p:txBody>
      </p:sp>
      <p:sp>
        <p:nvSpPr>
          <p:cNvPr id="3" name="Content Placeholder 2"/>
          <p:cNvSpPr>
            <a:spLocks noGrp="1"/>
          </p:cNvSpPr>
          <p:nvPr>
            <p:ph idx="1"/>
          </p:nvPr>
        </p:nvSpPr>
        <p:spPr>
          <a:xfrm>
            <a:off x="457200" y="2133600"/>
            <a:ext cx="8229600" cy="4572000"/>
          </a:xfrm>
        </p:spPr>
        <p:txBody>
          <a:bodyPr>
            <a:normAutofit/>
          </a:bodyPr>
          <a:lstStyle/>
          <a:p>
            <a:pPr marL="0" indent="0" algn="just">
              <a:buNone/>
            </a:pPr>
            <a:r>
              <a:rPr lang="en-GB" sz="3600" dirty="0" smtClean="0">
                <a:cs typeface="Times New Roman" panose="02020603050405020304" pitchFamily="18" charset="0"/>
              </a:rPr>
              <a:t>Standard </a:t>
            </a:r>
            <a:r>
              <a:rPr lang="en-GB" sz="3600" b="1" dirty="0" smtClean="0">
                <a:cs typeface="Times New Roman" panose="02020603050405020304" pitchFamily="18" charset="0"/>
              </a:rPr>
              <a:t>802.1x</a:t>
            </a:r>
            <a:r>
              <a:rPr lang="en-GB" sz="3600" dirty="0" smtClean="0">
                <a:cs typeface="Times New Roman" panose="02020603050405020304" pitchFamily="18" charset="0"/>
              </a:rPr>
              <a:t> </a:t>
            </a:r>
          </a:p>
          <a:p>
            <a:pPr lvl="1" algn="just"/>
            <a:r>
              <a:rPr lang="en-GB" sz="3600" b="1" dirty="0" smtClean="0">
                <a:cs typeface="Times New Roman" panose="02020603050405020304" pitchFamily="18" charset="0"/>
              </a:rPr>
              <a:t>Supplicant</a:t>
            </a:r>
          </a:p>
          <a:p>
            <a:pPr lvl="1" algn="just"/>
            <a:r>
              <a:rPr lang="en-GB" sz="3600" b="1" dirty="0" smtClean="0">
                <a:cs typeface="Times New Roman" panose="02020603050405020304" pitchFamily="18" charset="0"/>
              </a:rPr>
              <a:t>Authenticator</a:t>
            </a:r>
          </a:p>
          <a:p>
            <a:pPr lvl="1" algn="just"/>
            <a:r>
              <a:rPr lang="en-GB" sz="3600" b="1" dirty="0" smtClean="0">
                <a:cs typeface="Times New Roman" panose="02020603050405020304" pitchFamily="18" charset="0"/>
              </a:rPr>
              <a:t>Authenticator</a:t>
            </a:r>
            <a:r>
              <a:rPr lang="en-GB" sz="3600" dirty="0" smtClean="0">
                <a:cs typeface="Times New Roman" panose="02020603050405020304" pitchFamily="18" charset="0"/>
              </a:rPr>
              <a:t> </a:t>
            </a:r>
            <a:r>
              <a:rPr lang="en-GB" sz="3600" b="1" dirty="0" smtClean="0">
                <a:cs typeface="Times New Roman" panose="02020603050405020304" pitchFamily="18" charset="0"/>
              </a:rPr>
              <a:t>server</a:t>
            </a:r>
          </a:p>
          <a:p>
            <a:endParaRPr lang="en-US" sz="2400" dirty="0" smtClean="0"/>
          </a:p>
          <a:p>
            <a:endParaRPr lang="en-US" sz="2400" dirty="0"/>
          </a:p>
          <a:p>
            <a:pPr marL="0" indent="0">
              <a:buNone/>
            </a:pPr>
            <a:r>
              <a:rPr lang="en-US" sz="2400" dirty="0" smtClean="0"/>
              <a:t>	</a:t>
            </a:r>
            <a:r>
              <a:rPr lang="en-US" sz="2400" dirty="0" err="1" smtClean="0"/>
              <a:t>EAP</a:t>
            </a:r>
            <a:r>
              <a:rPr lang="en-US" sz="2400" dirty="0" smtClean="0"/>
              <a:t> - </a:t>
            </a:r>
            <a:r>
              <a:rPr lang="en-US" sz="2400" dirty="0"/>
              <a:t> </a:t>
            </a:r>
            <a:r>
              <a:rPr lang="en-US" sz="2400" b="1" i="1" u="sng" dirty="0"/>
              <a:t>Extensible Authentication Protocol</a:t>
            </a:r>
            <a:r>
              <a:rPr lang="en-US" sz="2400" u="sng" dirty="0"/>
              <a:t> </a:t>
            </a:r>
            <a:endParaRPr lang="en-GB"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383893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5"/>
          <p:cNvSpPr>
            <a:spLocks noChangeArrowheads="1"/>
          </p:cNvSpPr>
          <p:nvPr/>
        </p:nvSpPr>
        <p:spPr bwMode="auto">
          <a:xfrm>
            <a:off x="152400" y="-322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5" name="Canvas 18"/>
          <p:cNvGrpSpPr>
            <a:grpSpLocks/>
          </p:cNvGrpSpPr>
          <p:nvPr/>
        </p:nvGrpSpPr>
        <p:grpSpPr bwMode="auto">
          <a:xfrm>
            <a:off x="152400" y="681757"/>
            <a:ext cx="8763000" cy="6110538"/>
            <a:chOff x="0" y="0"/>
            <a:chExt cx="57327" cy="78079"/>
          </a:xfrm>
        </p:grpSpPr>
        <p:sp>
          <p:nvSpPr>
            <p:cNvPr id="6" name="AutoShape 64"/>
            <p:cNvSpPr>
              <a:spLocks noChangeAspect="1" noChangeArrowheads="1"/>
            </p:cNvSpPr>
            <p:nvPr/>
          </p:nvSpPr>
          <p:spPr bwMode="auto">
            <a:xfrm>
              <a:off x="0" y="0"/>
              <a:ext cx="57327" cy="7807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1"/>
            <p:cNvSpPr txBox="1">
              <a:spLocks/>
            </p:cNvSpPr>
            <p:nvPr/>
          </p:nvSpPr>
          <p:spPr bwMode="auto">
            <a:xfrm>
              <a:off x="3946" y="862"/>
              <a:ext cx="35039" cy="3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Client-side Certificate issued to supplicants by PKI (VeriSign)</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Server-side Certificate issued to Authentication Server by PKI (VeriSign)</a:t>
              </a:r>
              <a:endParaRPr kumimoji="0" lang="en-US" altLang="en-US" sz="1800" b="0" i="0" u="none" strike="noStrike" cap="none" normalizeH="0" baseline="0" smtClean="0">
                <a:ln>
                  <a:noFill/>
                </a:ln>
                <a:solidFill>
                  <a:schemeClr val="tx1"/>
                </a:solidFill>
                <a:effectLst/>
                <a:cs typeface="Arial" pitchFamily="34" charset="0"/>
              </a:endParaRPr>
            </a:p>
          </p:txBody>
        </p:sp>
        <p:pic>
          <p:nvPicPr>
            <p:cNvPr id="68" name="Picture 68" descr="PKI_K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29" y="328"/>
              <a:ext cx="6071" cy="236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bwMode="auto">
            <a:xfrm>
              <a:off x="1960" y="328"/>
              <a:ext cx="3078" cy="3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ea typeface="Times New Roman" pitchFamily="18" charset="0"/>
                  <a:cs typeface="Arial" pitchFamily="34" charset="0"/>
                </a:rPr>
                <a:t>1.</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9" name="Title 1"/>
            <p:cNvSpPr txBox="1">
              <a:spLocks/>
            </p:cNvSpPr>
            <p:nvPr/>
          </p:nvSpPr>
          <p:spPr bwMode="auto">
            <a:xfrm>
              <a:off x="2409" y="3386"/>
              <a:ext cx="8192" cy="6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79646"/>
                  </a:solidFill>
                  <a:effectLst/>
                  <a:ea typeface="Times New Roman" pitchFamily="18" charset="0"/>
                  <a:cs typeface="Arial" pitchFamily="34" charset="0"/>
                </a:rPr>
                <a:t>Supplicant</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79646"/>
                  </a:solidFill>
                  <a:effectLst/>
                  <a:ea typeface="Times New Roman" pitchFamily="18" charset="0"/>
                  <a:cs typeface="Arial" pitchFamily="34" charset="0"/>
                </a:rPr>
                <a:t>System</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(Juniper Odyssey Access Client)</a:t>
              </a:r>
              <a:endParaRPr kumimoji="0" lang="en-US" altLang="en-US" sz="1800" b="0" i="0" u="none" strike="noStrike" cap="none" normalizeH="0" baseline="0" smtClean="0">
                <a:ln>
                  <a:noFill/>
                </a:ln>
                <a:solidFill>
                  <a:schemeClr val="tx1"/>
                </a:solidFill>
                <a:effectLst/>
                <a:cs typeface="Arial" pitchFamily="34" charset="0"/>
              </a:endParaRPr>
            </a:p>
          </p:txBody>
        </p:sp>
        <p:sp>
          <p:nvSpPr>
            <p:cNvPr id="10" name="Title 1"/>
            <p:cNvSpPr txBox="1">
              <a:spLocks/>
            </p:cNvSpPr>
            <p:nvPr/>
          </p:nvSpPr>
          <p:spPr bwMode="auto">
            <a:xfrm>
              <a:off x="9648" y="5110"/>
              <a:ext cx="5633" cy="3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err="1" smtClean="0">
                  <a:ln>
                    <a:noFill/>
                  </a:ln>
                  <a:solidFill>
                    <a:schemeClr val="tx1"/>
                  </a:solidFill>
                  <a:effectLst/>
                  <a:ea typeface="Times New Roman" pitchFamily="18" charset="0"/>
                  <a:cs typeface="Arial" pitchFamily="34" charset="0"/>
                </a:rPr>
                <a:t>EAPoL</a:t>
              </a:r>
              <a:endParaRPr kumimoji="0" lang="en-US" alt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(frames)</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11" name="Title 1"/>
            <p:cNvSpPr txBox="1">
              <a:spLocks/>
            </p:cNvSpPr>
            <p:nvPr/>
          </p:nvSpPr>
          <p:spPr bwMode="auto">
            <a:xfrm>
              <a:off x="15281" y="3649"/>
              <a:ext cx="7969" cy="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79646"/>
                  </a:solidFill>
                  <a:effectLst/>
                  <a:ea typeface="Times New Roman" pitchFamily="18" charset="0"/>
                  <a:cs typeface="Arial" pitchFamily="34" charset="0"/>
                </a:rPr>
                <a:t>Authenticator </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79646"/>
                  </a:solidFill>
                  <a:effectLst/>
                  <a:ea typeface="Times New Roman" pitchFamily="18" charset="0"/>
                  <a:cs typeface="Arial" pitchFamily="34" charset="0"/>
                </a:rPr>
                <a:t>System</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(Cisco AIR-CAP3602I-E-K9)</a:t>
              </a:r>
              <a:endParaRPr kumimoji="0" lang="en-US" altLang="en-US" sz="1800" b="0" i="0" u="none" strike="noStrike" cap="none" normalizeH="0" baseline="0" smtClean="0">
                <a:ln>
                  <a:noFill/>
                </a:ln>
                <a:solidFill>
                  <a:schemeClr val="tx1"/>
                </a:solidFill>
                <a:effectLst/>
                <a:cs typeface="Arial" pitchFamily="34" charset="0"/>
              </a:endParaRPr>
            </a:p>
          </p:txBody>
        </p:sp>
        <p:sp>
          <p:nvSpPr>
            <p:cNvPr id="12" name="Title 1"/>
            <p:cNvSpPr txBox="1">
              <a:spLocks/>
            </p:cNvSpPr>
            <p:nvPr/>
          </p:nvSpPr>
          <p:spPr bwMode="auto">
            <a:xfrm>
              <a:off x="23691" y="4863"/>
              <a:ext cx="5994" cy="4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EAPoR</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(frames)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13" name="Title 1"/>
            <p:cNvSpPr txBox="1">
              <a:spLocks/>
            </p:cNvSpPr>
            <p:nvPr/>
          </p:nvSpPr>
          <p:spPr bwMode="auto">
            <a:xfrm>
              <a:off x="31022" y="3649"/>
              <a:ext cx="7963" cy="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79646"/>
                  </a:solidFill>
                  <a:effectLst/>
                  <a:ea typeface="Times New Roman" pitchFamily="18" charset="0"/>
                  <a:cs typeface="Arial" pitchFamily="34" charset="0"/>
                </a:rPr>
                <a:t>Authentication Server</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(Microsoft Windows Server 2012)</a:t>
              </a:r>
              <a:endParaRPr kumimoji="0" lang="en-US" altLang="en-US" sz="1800" b="0" i="0" u="none" strike="noStrike" cap="none" normalizeH="0" baseline="0" smtClean="0">
                <a:ln>
                  <a:noFill/>
                </a:ln>
                <a:solidFill>
                  <a:schemeClr val="tx1"/>
                </a:solidFill>
                <a:effectLst/>
                <a:cs typeface="Arial" pitchFamily="34" charset="0"/>
              </a:endParaRPr>
            </a:p>
          </p:txBody>
        </p:sp>
        <p:sp>
          <p:nvSpPr>
            <p:cNvPr id="14" name="Straight Connector 108"/>
            <p:cNvSpPr>
              <a:spLocks noChangeShapeType="1"/>
            </p:cNvSpPr>
            <p:nvPr/>
          </p:nvSpPr>
          <p:spPr bwMode="auto">
            <a:xfrm flipV="1">
              <a:off x="4003" y="10249"/>
              <a:ext cx="0" cy="6429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Straight Connector 109"/>
            <p:cNvSpPr>
              <a:spLocks noChangeShapeType="1"/>
            </p:cNvSpPr>
            <p:nvPr/>
          </p:nvSpPr>
          <p:spPr bwMode="auto">
            <a:xfrm flipV="1">
              <a:off x="16989" y="10301"/>
              <a:ext cx="146" cy="6427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Straight Connector 110"/>
            <p:cNvSpPr>
              <a:spLocks noChangeShapeType="1"/>
            </p:cNvSpPr>
            <p:nvPr/>
          </p:nvSpPr>
          <p:spPr bwMode="auto">
            <a:xfrm flipV="1">
              <a:off x="34090" y="10430"/>
              <a:ext cx="0" cy="6436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Straight Arrow Connector 111"/>
            <p:cNvSpPr>
              <a:spLocks noChangeShapeType="1"/>
            </p:cNvSpPr>
            <p:nvPr/>
          </p:nvSpPr>
          <p:spPr bwMode="auto">
            <a:xfrm>
              <a:off x="8232" y="8178"/>
              <a:ext cx="7808" cy="1"/>
            </a:xfrm>
            <a:prstGeom prst="straightConnector1">
              <a:avLst/>
            </a:prstGeom>
            <a:noFill/>
            <a:ln w="25400">
              <a:solidFill>
                <a:srgbClr val="4F81BD"/>
              </a:solidFill>
              <a:round/>
              <a:headEnd type="arrow" w="med" len="me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traight Arrow Connector 112"/>
            <p:cNvSpPr>
              <a:spLocks noChangeShapeType="1"/>
            </p:cNvSpPr>
            <p:nvPr/>
          </p:nvSpPr>
          <p:spPr bwMode="auto">
            <a:xfrm>
              <a:off x="22291" y="8180"/>
              <a:ext cx="9068" cy="0"/>
            </a:xfrm>
            <a:prstGeom prst="straightConnector1">
              <a:avLst/>
            </a:prstGeom>
            <a:noFill/>
            <a:ln w="25400">
              <a:solidFill>
                <a:srgbClr val="4F81BD"/>
              </a:solidFill>
              <a:round/>
              <a:headEnd type="arrow" w="med" len="me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Title 1"/>
            <p:cNvSpPr txBox="1">
              <a:spLocks/>
            </p:cNvSpPr>
            <p:nvPr/>
          </p:nvSpPr>
          <p:spPr bwMode="auto">
            <a:xfrm>
              <a:off x="24412" y="8179"/>
              <a:ext cx="5994" cy="3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Layer 2 Access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0" name="Title 1"/>
            <p:cNvSpPr txBox="1">
              <a:spLocks/>
            </p:cNvSpPr>
            <p:nvPr/>
          </p:nvSpPr>
          <p:spPr bwMode="auto">
            <a:xfrm>
              <a:off x="4273" y="10241"/>
              <a:ext cx="13386"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2. Layer 2 Association</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1" name="Straight Arrow Connector 115"/>
            <p:cNvSpPr>
              <a:spLocks noChangeShapeType="1"/>
            </p:cNvSpPr>
            <p:nvPr/>
          </p:nvSpPr>
          <p:spPr bwMode="auto">
            <a:xfrm>
              <a:off x="4175" y="11901"/>
              <a:ext cx="12814" cy="0"/>
            </a:xfrm>
            <a:prstGeom prst="straightConnector1">
              <a:avLst/>
            </a:prstGeom>
            <a:noFill/>
            <a:ln w="25400">
              <a:solidFill>
                <a:srgbClr val="4F81BD"/>
              </a:solidFill>
              <a:round/>
              <a:headEnd type="arrow" w="med" len="me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Title 1"/>
            <p:cNvSpPr txBox="1">
              <a:spLocks/>
            </p:cNvSpPr>
            <p:nvPr/>
          </p:nvSpPr>
          <p:spPr bwMode="auto">
            <a:xfrm>
              <a:off x="3879" y="12439"/>
              <a:ext cx="13386"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3.</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 EAPoL Start Process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3" name="Straight Arrow Connector 117"/>
            <p:cNvSpPr>
              <a:spLocks noChangeShapeType="1"/>
            </p:cNvSpPr>
            <p:nvPr/>
          </p:nvSpPr>
          <p:spPr bwMode="auto">
            <a:xfrm>
              <a:off x="4222" y="14630"/>
              <a:ext cx="12621"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Title 1"/>
            <p:cNvSpPr txBox="1">
              <a:spLocks/>
            </p:cNvSpPr>
            <p:nvPr/>
          </p:nvSpPr>
          <p:spPr bwMode="auto">
            <a:xfrm>
              <a:off x="4273" y="16843"/>
              <a:ext cx="13386"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4a.</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 EAP-Request (Identity)</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5" name="Straight Arrow Connector 119"/>
            <p:cNvSpPr>
              <a:spLocks noChangeShapeType="1"/>
            </p:cNvSpPr>
            <p:nvPr/>
          </p:nvSpPr>
          <p:spPr bwMode="auto">
            <a:xfrm flipH="1" flipV="1">
              <a:off x="4175" y="18824"/>
              <a:ext cx="12668"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Straight Arrow Connector 120"/>
            <p:cNvSpPr>
              <a:spLocks noChangeShapeType="1"/>
            </p:cNvSpPr>
            <p:nvPr/>
          </p:nvSpPr>
          <p:spPr bwMode="auto">
            <a:xfrm>
              <a:off x="16865" y="23924"/>
              <a:ext cx="16999"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Title 1"/>
            <p:cNvSpPr txBox="1">
              <a:spLocks/>
            </p:cNvSpPr>
            <p:nvPr/>
          </p:nvSpPr>
          <p:spPr bwMode="auto">
            <a:xfrm>
              <a:off x="17170" y="19034"/>
              <a:ext cx="16593" cy="4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5.</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 RADIUS Access Request (EAP-Response (Identity) – Bogus username</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8" name="Title 1"/>
            <p:cNvSpPr txBox="1">
              <a:spLocks/>
            </p:cNvSpPr>
            <p:nvPr/>
          </p:nvSpPr>
          <p:spPr bwMode="auto">
            <a:xfrm>
              <a:off x="17271" y="11000"/>
              <a:ext cx="16447" cy="5841"/>
            </a:xfrm>
            <a:prstGeom prst="rect">
              <a:avLst/>
            </a:prstGeom>
            <a:solidFill>
              <a:srgbClr val="F796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   802.1X Uncontrolled port allows only authentication and key management data to pass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29" name="Flowchart: Process 123"/>
            <p:cNvSpPr>
              <a:spLocks noChangeArrowheads="1"/>
            </p:cNvSpPr>
            <p:nvPr/>
          </p:nvSpPr>
          <p:spPr bwMode="auto">
            <a:xfrm>
              <a:off x="3277" y="16995"/>
              <a:ext cx="31343" cy="7550"/>
            </a:xfrm>
            <a:prstGeom prst="flowChartProcess">
              <a:avLst/>
            </a:prstGeom>
            <a:noFill/>
            <a:ln w="254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cs typeface="Arial" pitchFamily="34" charset="0"/>
              </a:endParaRPr>
            </a:p>
          </p:txBody>
        </p:sp>
        <p:sp>
          <p:nvSpPr>
            <p:cNvPr id="30" name="Title 1"/>
            <p:cNvSpPr txBox="1">
              <a:spLocks/>
            </p:cNvSpPr>
            <p:nvPr/>
          </p:nvSpPr>
          <p:spPr bwMode="auto">
            <a:xfrm>
              <a:off x="3784" y="19326"/>
              <a:ext cx="13487" cy="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ea typeface="Times New Roman" pitchFamily="18" charset="0"/>
                  <a:cs typeface="Arial" pitchFamily="34" charset="0"/>
                </a:rPr>
                <a:t>4b.</a:t>
              </a: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 </a:t>
              </a:r>
              <a:r>
                <a:rPr kumimoji="0" lang="en-US" altLang="en-US" sz="800" b="0" i="0" u="none" strike="noStrike" cap="none" normalizeH="0" baseline="0" dirty="0" err="1" smtClean="0">
                  <a:ln>
                    <a:noFill/>
                  </a:ln>
                  <a:solidFill>
                    <a:schemeClr val="tx1"/>
                  </a:solidFill>
                  <a:effectLst/>
                  <a:ea typeface="Times New Roman" pitchFamily="18" charset="0"/>
                  <a:cs typeface="Arial" pitchFamily="34" charset="0"/>
                </a:rPr>
                <a:t>EAP</a:t>
              </a: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-Response (Identity)–Bogus username </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31" name="Straight Arrow Connector 125"/>
            <p:cNvSpPr>
              <a:spLocks noChangeShapeType="1"/>
            </p:cNvSpPr>
            <p:nvPr/>
          </p:nvSpPr>
          <p:spPr bwMode="auto">
            <a:xfrm flipV="1">
              <a:off x="4128" y="22950"/>
              <a:ext cx="13042"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4" name="Straight Connector 126"/>
            <p:cNvSpPr>
              <a:spLocks noChangeShapeType="1"/>
            </p:cNvSpPr>
            <p:nvPr/>
          </p:nvSpPr>
          <p:spPr bwMode="auto">
            <a:xfrm flipV="1">
              <a:off x="34747" y="10189"/>
              <a:ext cx="5804" cy="10581"/>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5" name="Title 1"/>
            <p:cNvSpPr txBox="1">
              <a:spLocks/>
            </p:cNvSpPr>
            <p:nvPr/>
          </p:nvSpPr>
          <p:spPr bwMode="auto">
            <a:xfrm>
              <a:off x="40421" y="6506"/>
              <a:ext cx="12973" cy="6520"/>
            </a:xfrm>
            <a:prstGeom prst="rect">
              <a:avLst/>
            </a:prstGeom>
            <a:noFill/>
            <a:ln w="9525">
              <a:solidFill>
                <a:srgbClr val="4A7EBB"/>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At this step AS is notified about supplicant who is requesting an authentication</a:t>
              </a:r>
              <a:endParaRPr kumimoji="0" lang="en-US" altLang="en-US" sz="1800" b="0" i="0" u="none" strike="noStrike" cap="none" normalizeH="0" baseline="0" smtClean="0">
                <a:ln>
                  <a:noFill/>
                </a:ln>
                <a:solidFill>
                  <a:schemeClr val="tx1"/>
                </a:solidFill>
                <a:effectLst/>
                <a:cs typeface="Arial" pitchFamily="34" charset="0"/>
              </a:endParaRPr>
            </a:p>
          </p:txBody>
        </p:sp>
        <p:sp>
          <p:nvSpPr>
            <p:cNvPr id="66" name="Straight Arrow Connector 128"/>
            <p:cNvSpPr>
              <a:spLocks noChangeShapeType="1"/>
            </p:cNvSpPr>
            <p:nvPr/>
          </p:nvSpPr>
          <p:spPr bwMode="auto">
            <a:xfrm flipH="1">
              <a:off x="4273" y="27354"/>
              <a:ext cx="29715" cy="2"/>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 name="Title 1"/>
            <p:cNvSpPr txBox="1">
              <a:spLocks/>
            </p:cNvSpPr>
            <p:nvPr/>
          </p:nvSpPr>
          <p:spPr bwMode="auto">
            <a:xfrm>
              <a:off x="5498" y="25643"/>
              <a:ext cx="10967" cy="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5a. </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Server Certificate </a:t>
              </a:r>
              <a:endParaRPr kumimoji="0" lang="en-US" altLang="en-US" sz="1800" b="0" i="0" u="none" strike="noStrike" cap="none" normalizeH="0" baseline="0" smtClean="0">
                <a:ln>
                  <a:noFill/>
                </a:ln>
                <a:solidFill>
                  <a:schemeClr val="tx1"/>
                </a:solidFill>
                <a:effectLst/>
                <a:cs typeface="Arial" pitchFamily="34" charset="0"/>
              </a:endParaRPr>
            </a:p>
          </p:txBody>
        </p:sp>
        <p:sp>
          <p:nvSpPr>
            <p:cNvPr id="69" name="Title 1"/>
            <p:cNvSpPr txBox="1">
              <a:spLocks/>
            </p:cNvSpPr>
            <p:nvPr/>
          </p:nvSpPr>
          <p:spPr bwMode="auto">
            <a:xfrm>
              <a:off x="5629" y="27471"/>
              <a:ext cx="9214" cy="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Server Certificate Validation</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0" name="Left-Right Arrow 131"/>
            <p:cNvSpPr>
              <a:spLocks noChangeArrowheads="1"/>
            </p:cNvSpPr>
            <p:nvPr/>
          </p:nvSpPr>
          <p:spPr bwMode="auto">
            <a:xfrm>
              <a:off x="4029" y="29483"/>
              <a:ext cx="29959" cy="3213"/>
            </a:xfrm>
            <a:prstGeom prst="leftRightArrow">
              <a:avLst>
                <a:gd name="adj1" fmla="val 50000"/>
                <a:gd name="adj2" fmla="val 49989"/>
              </a:avLst>
            </a:prstGeom>
            <a:noFill/>
            <a:ln w="25400">
              <a:solidFill>
                <a:srgbClr val="385D8A"/>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cs typeface="Arial" pitchFamily="34" charset="0"/>
              </a:endParaRPr>
            </a:p>
          </p:txBody>
        </p:sp>
        <p:sp>
          <p:nvSpPr>
            <p:cNvPr id="71" name="Straight Arrow Connector 132"/>
            <p:cNvSpPr>
              <a:spLocks noChangeShapeType="1"/>
            </p:cNvSpPr>
            <p:nvPr/>
          </p:nvSpPr>
          <p:spPr bwMode="auto">
            <a:xfrm>
              <a:off x="4273" y="34132"/>
              <a:ext cx="29963"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2" name="Title 1"/>
            <p:cNvSpPr txBox="1">
              <a:spLocks/>
            </p:cNvSpPr>
            <p:nvPr/>
          </p:nvSpPr>
          <p:spPr bwMode="auto">
            <a:xfrm>
              <a:off x="17659" y="31883"/>
              <a:ext cx="12630" cy="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5b. </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Client Certificate </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3" name="Title 1"/>
            <p:cNvSpPr txBox="1">
              <a:spLocks/>
            </p:cNvSpPr>
            <p:nvPr/>
          </p:nvSpPr>
          <p:spPr bwMode="auto">
            <a:xfrm>
              <a:off x="20272" y="34132"/>
              <a:ext cx="9214" cy="2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Client Certificate Validation</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4" name="Flowchart: Process 136"/>
            <p:cNvSpPr>
              <a:spLocks noChangeArrowheads="1"/>
            </p:cNvSpPr>
            <p:nvPr/>
          </p:nvSpPr>
          <p:spPr bwMode="auto">
            <a:xfrm>
              <a:off x="3277" y="25114"/>
              <a:ext cx="31343" cy="12015"/>
            </a:xfrm>
            <a:prstGeom prst="flowChartProcess">
              <a:avLst/>
            </a:prstGeom>
            <a:noFill/>
            <a:ln w="254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5" name="Title 1"/>
            <p:cNvSpPr txBox="1">
              <a:spLocks/>
            </p:cNvSpPr>
            <p:nvPr/>
          </p:nvSpPr>
          <p:spPr bwMode="auto">
            <a:xfrm>
              <a:off x="15891" y="30078"/>
              <a:ext cx="9067" cy="1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F0000"/>
                  </a:solidFill>
                  <a:effectLst/>
                  <a:ea typeface="Times New Roman" pitchFamily="18" charset="0"/>
                  <a:cs typeface="Arial" pitchFamily="34" charset="0"/>
                </a:rPr>
                <a:t>TLS Tunnel</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6" name="Straight Connector 138"/>
            <p:cNvSpPr>
              <a:spLocks noChangeShapeType="1"/>
            </p:cNvSpPr>
            <p:nvPr/>
          </p:nvSpPr>
          <p:spPr bwMode="auto">
            <a:xfrm flipV="1">
              <a:off x="34620" y="21737"/>
              <a:ext cx="6432" cy="9436"/>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7" name="Title 1"/>
            <p:cNvSpPr txBox="1">
              <a:spLocks/>
            </p:cNvSpPr>
            <p:nvPr/>
          </p:nvSpPr>
          <p:spPr bwMode="auto">
            <a:xfrm>
              <a:off x="36893" y="19883"/>
              <a:ext cx="11557" cy="1828"/>
            </a:xfrm>
            <a:prstGeom prst="rect">
              <a:avLst/>
            </a:prstGeom>
            <a:noFill/>
            <a:ln w="9525">
              <a:solidFill>
                <a:srgbClr val="4A7EBB"/>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Mutual Authentication</a:t>
              </a:r>
              <a:endParaRPr kumimoji="0" lang="en-US" altLang="en-US" sz="1800" b="0" i="0" u="none" strike="noStrike" cap="none" normalizeH="0" baseline="0" smtClean="0">
                <a:ln>
                  <a:noFill/>
                </a:ln>
                <a:solidFill>
                  <a:schemeClr val="tx1"/>
                </a:solidFill>
                <a:effectLst/>
                <a:cs typeface="Arial" pitchFamily="34" charset="0"/>
              </a:endParaRPr>
            </a:p>
          </p:txBody>
        </p:sp>
        <p:sp>
          <p:nvSpPr>
            <p:cNvPr id="78" name="Straight Arrow Connector 141"/>
            <p:cNvSpPr>
              <a:spLocks noChangeShapeType="1"/>
            </p:cNvSpPr>
            <p:nvPr/>
          </p:nvSpPr>
          <p:spPr bwMode="auto">
            <a:xfrm flipH="1" flipV="1">
              <a:off x="17135" y="41124"/>
              <a:ext cx="16853" cy="28"/>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9" name="Title 1"/>
            <p:cNvSpPr txBox="1">
              <a:spLocks/>
            </p:cNvSpPr>
            <p:nvPr/>
          </p:nvSpPr>
          <p:spPr bwMode="auto">
            <a:xfrm>
              <a:off x="18605" y="37331"/>
              <a:ext cx="14554" cy="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ea typeface="Times New Roman" pitchFamily="18" charset="0"/>
                  <a:cs typeface="Arial" pitchFamily="34" charset="0"/>
                </a:rPr>
                <a:t>6. </a:t>
              </a: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RADIUS Access (or Reject)</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80" name="Title 1"/>
            <p:cNvSpPr txBox="1">
              <a:spLocks/>
            </p:cNvSpPr>
            <p:nvPr/>
          </p:nvSpPr>
          <p:spPr bwMode="auto">
            <a:xfrm>
              <a:off x="17608" y="41233"/>
              <a:ext cx="15494" cy="2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At this stage the following must be in place:</a:t>
              </a:r>
              <a:endParaRPr kumimoji="0" lang="en-US" alt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Network Access Protection (NAP) Service;</a:t>
              </a:r>
              <a:endParaRPr kumimoji="0" lang="en-US" alt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NAP Health Certificate;</a:t>
              </a:r>
              <a:endParaRPr kumimoji="0" lang="en-US" alt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Windows System Update Service / Antivirus status/ Firewall status / Operating System Requirements / Spyware Definition Up-to-Date;</a:t>
              </a:r>
              <a:endParaRPr kumimoji="0" lang="en-US" alt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Encryption used</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81" name="Title 1"/>
            <p:cNvSpPr txBox="1">
              <a:spLocks/>
            </p:cNvSpPr>
            <p:nvPr/>
          </p:nvSpPr>
          <p:spPr bwMode="auto">
            <a:xfrm>
              <a:off x="3670" y="60348"/>
              <a:ext cx="13595" cy="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7. </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EAP Success (or Failure)</a:t>
              </a:r>
              <a:endParaRPr kumimoji="0" lang="en-US" altLang="en-US" sz="1800" b="0" i="0" u="none" strike="noStrike" cap="none" normalizeH="0" baseline="0" smtClean="0">
                <a:ln>
                  <a:noFill/>
                </a:ln>
                <a:solidFill>
                  <a:schemeClr val="tx1"/>
                </a:solidFill>
                <a:effectLst/>
                <a:cs typeface="Arial" pitchFamily="34" charset="0"/>
              </a:endParaRPr>
            </a:p>
          </p:txBody>
        </p:sp>
        <p:sp>
          <p:nvSpPr>
            <p:cNvPr id="82" name="Straight Arrow Connector 145"/>
            <p:cNvSpPr>
              <a:spLocks noChangeShapeType="1"/>
            </p:cNvSpPr>
            <p:nvPr/>
          </p:nvSpPr>
          <p:spPr bwMode="auto">
            <a:xfrm flipH="1">
              <a:off x="4029" y="62767"/>
              <a:ext cx="12668"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3" name="Left Brace 146"/>
            <p:cNvSpPr>
              <a:spLocks/>
            </p:cNvSpPr>
            <p:nvPr/>
          </p:nvSpPr>
          <p:spPr bwMode="auto">
            <a:xfrm>
              <a:off x="241" y="37331"/>
              <a:ext cx="3437" cy="25441"/>
            </a:xfrm>
            <a:prstGeom prst="leftBrace">
              <a:avLst>
                <a:gd name="adj1" fmla="val 8327"/>
                <a:gd name="adj2" fmla="val 50000"/>
              </a:avLst>
            </a:prstGeom>
            <a:noFill/>
            <a:ln w="9525">
              <a:solidFill>
                <a:srgbClr val="4A7EB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cs typeface="Arial" pitchFamily="34" charset="0"/>
              </a:endParaRPr>
            </a:p>
          </p:txBody>
        </p:sp>
        <p:sp>
          <p:nvSpPr>
            <p:cNvPr id="84" name="Right Brace 147"/>
            <p:cNvSpPr>
              <a:spLocks/>
            </p:cNvSpPr>
            <p:nvPr/>
          </p:nvSpPr>
          <p:spPr bwMode="auto">
            <a:xfrm>
              <a:off x="33988" y="37336"/>
              <a:ext cx="2905" cy="25430"/>
            </a:xfrm>
            <a:prstGeom prst="rightBrace">
              <a:avLst>
                <a:gd name="adj1" fmla="val 0"/>
                <a:gd name="adj2" fmla="val 50000"/>
              </a:avLst>
            </a:prstGeom>
            <a:noFill/>
            <a:ln w="9525">
              <a:solidFill>
                <a:srgbClr val="4A7EB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cs typeface="Arial" pitchFamily="34" charset="0"/>
              </a:endParaRPr>
            </a:p>
          </p:txBody>
        </p:sp>
        <p:sp>
          <p:nvSpPr>
            <p:cNvPr id="85" name="Title 1"/>
            <p:cNvSpPr txBox="1">
              <a:spLocks/>
            </p:cNvSpPr>
            <p:nvPr/>
          </p:nvSpPr>
          <p:spPr bwMode="auto">
            <a:xfrm>
              <a:off x="7067" y="41125"/>
              <a:ext cx="7141" cy="6785"/>
            </a:xfrm>
            <a:prstGeom prst="rect">
              <a:avLst/>
            </a:prstGeom>
            <a:noFill/>
            <a:ln w="9525">
              <a:solidFill>
                <a:srgbClr val="4A7EBB"/>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NAP Restricted Access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86" name="Title 1"/>
            <p:cNvSpPr txBox="1">
              <a:spLocks/>
            </p:cNvSpPr>
            <p:nvPr/>
          </p:nvSpPr>
          <p:spPr bwMode="auto">
            <a:xfrm>
              <a:off x="39274" y="28330"/>
              <a:ext cx="17355" cy="28366"/>
            </a:xfrm>
            <a:prstGeom prst="rect">
              <a:avLst/>
            </a:prstGeom>
            <a:noFill/>
            <a:ln w="9525">
              <a:solidFill>
                <a:srgbClr val="4A7EBB"/>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For enterprises that requires extreme secure environment: at this stage Token, Biometric or SMS systems could be established.</a:t>
              </a:r>
              <a:endPar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Token (One-Time-Pad) – every supplicant user must have a token which is synchronized with server. By using </a:t>
              </a:r>
              <a:r>
                <a:rPr kumimoji="0" lang="en-US" altLang="en-US" sz="800" b="0" i="0" u="none" strike="noStrike" cap="none" normalizeH="0" baseline="0" dirty="0" err="1" smtClean="0">
                  <a:ln>
                    <a:noFill/>
                  </a:ln>
                  <a:solidFill>
                    <a:schemeClr val="tx1"/>
                  </a:solidFill>
                  <a:effectLst/>
                  <a:latin typeface="+mn-lt"/>
                  <a:ea typeface="Times New Roman" pitchFamily="18" charset="0"/>
                  <a:cs typeface="Arial" pitchFamily="34" charset="0"/>
                </a:rPr>
                <a:t>PIN+Token</a:t>
              </a: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 Number user gets authenticated;</a:t>
              </a:r>
              <a:endPar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SMS System – requires Exchange Server, Blackberry and SMS System support. By applying username and password an SMS could be sent directly to the mobile phone of the user;</a:t>
              </a:r>
              <a:endPar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Biometric authentication (finger print, retina scanning, facial recognition, iris scanning etc.).</a:t>
              </a:r>
              <a:endPar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These three methods adds additional layer of security, but the main problem is COST, by sending each time an SMS.</a:t>
              </a:r>
              <a:endPar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mn-lt"/>
                  <a:ea typeface="Times New Roman" pitchFamily="18" charset="0"/>
                  <a:cs typeface="Arial" pitchFamily="34" charset="0"/>
                </a:rPr>
                <a:t>These methods could be used instead of BOGUS USERNAME, or during authentication inside the encrypted tunnel.</a:t>
              </a:r>
              <a:endParaRPr kumimoji="0" lang="en-US" altLang="en-US" sz="1800" b="0" i="0" u="none" strike="noStrike" cap="none" normalizeH="0" baseline="0" dirty="0" smtClean="0">
                <a:ln>
                  <a:noFill/>
                </a:ln>
                <a:solidFill>
                  <a:schemeClr val="tx1"/>
                </a:solidFill>
                <a:effectLst/>
                <a:latin typeface="+mn-lt"/>
                <a:cs typeface="Arial" pitchFamily="34" charset="0"/>
              </a:endParaRPr>
            </a:p>
          </p:txBody>
        </p:sp>
        <p:sp>
          <p:nvSpPr>
            <p:cNvPr id="87" name="Straight Connector 152"/>
            <p:cNvSpPr>
              <a:spLocks noChangeShapeType="1"/>
            </p:cNvSpPr>
            <p:nvPr/>
          </p:nvSpPr>
          <p:spPr bwMode="auto">
            <a:xfrm flipV="1">
              <a:off x="2413" y="47912"/>
              <a:ext cx="8229" cy="4449"/>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8" name="Straight Connector 153"/>
            <p:cNvSpPr>
              <a:spLocks noChangeShapeType="1"/>
            </p:cNvSpPr>
            <p:nvPr/>
          </p:nvSpPr>
          <p:spPr bwMode="auto">
            <a:xfrm flipH="1" flipV="1">
              <a:off x="10601" y="22950"/>
              <a:ext cx="28384" cy="15214"/>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 name="Straight Connector 154"/>
            <p:cNvSpPr>
              <a:spLocks noChangeShapeType="1"/>
            </p:cNvSpPr>
            <p:nvPr/>
          </p:nvSpPr>
          <p:spPr bwMode="auto">
            <a:xfrm flipV="1">
              <a:off x="35579" y="38162"/>
              <a:ext cx="3695" cy="11888"/>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 name="Title 1"/>
            <p:cNvSpPr txBox="1">
              <a:spLocks/>
            </p:cNvSpPr>
            <p:nvPr/>
          </p:nvSpPr>
          <p:spPr bwMode="auto">
            <a:xfrm>
              <a:off x="3575" y="64319"/>
              <a:ext cx="13595" cy="3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ea typeface="Times New Roman" pitchFamily="18" charset="0"/>
                  <a:cs typeface="Arial" pitchFamily="34" charset="0"/>
                </a:rPr>
                <a:t>8. </a:t>
              </a: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4-Way Handshake</a:t>
              </a:r>
              <a:endParaRPr kumimoji="0" lang="en-US" altLang="en-US" sz="1800" b="0" i="0" u="none" strike="noStrike" cap="none" normalizeH="0" baseline="0" smtClean="0">
                <a:ln>
                  <a:noFill/>
                </a:ln>
                <a:solidFill>
                  <a:schemeClr val="tx1"/>
                </a:solidFill>
                <a:effectLst/>
                <a:cs typeface="Arial" pitchFamily="34" charset="0"/>
              </a:endParaRPr>
            </a:p>
          </p:txBody>
        </p:sp>
        <p:sp>
          <p:nvSpPr>
            <p:cNvPr id="91" name="Straight Arrow Connector 157"/>
            <p:cNvSpPr>
              <a:spLocks noChangeShapeType="1"/>
            </p:cNvSpPr>
            <p:nvPr/>
          </p:nvSpPr>
          <p:spPr bwMode="auto">
            <a:xfrm>
              <a:off x="4029" y="67682"/>
              <a:ext cx="12719" cy="0"/>
            </a:xfrm>
            <a:prstGeom prst="straightConnector1">
              <a:avLst/>
            </a:prstGeom>
            <a:noFill/>
            <a:ln w="25400">
              <a:solidFill>
                <a:srgbClr val="4F81BD"/>
              </a:solidFill>
              <a:round/>
              <a:headEnd type="arrow" w="med" len="me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2" name="Straight Arrow Connector 158"/>
            <p:cNvSpPr>
              <a:spLocks noChangeShapeType="1"/>
            </p:cNvSpPr>
            <p:nvPr/>
          </p:nvSpPr>
          <p:spPr bwMode="auto">
            <a:xfrm flipH="1">
              <a:off x="16843" y="65281"/>
              <a:ext cx="16999"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3" name="Flowchart: Process 159"/>
            <p:cNvSpPr>
              <a:spLocks noChangeArrowheads="1"/>
            </p:cNvSpPr>
            <p:nvPr/>
          </p:nvSpPr>
          <p:spPr bwMode="auto">
            <a:xfrm>
              <a:off x="2825" y="64222"/>
              <a:ext cx="31528" cy="4227"/>
            </a:xfrm>
            <a:prstGeom prst="flowChartProcess">
              <a:avLst/>
            </a:prstGeom>
            <a:noFill/>
            <a:ln w="254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cs typeface="Arial" pitchFamily="34" charset="0"/>
              </a:endParaRPr>
            </a:p>
          </p:txBody>
        </p:sp>
        <p:sp>
          <p:nvSpPr>
            <p:cNvPr id="94" name="Straight Connector 162"/>
            <p:cNvSpPr>
              <a:spLocks noChangeShapeType="1"/>
            </p:cNvSpPr>
            <p:nvPr/>
          </p:nvSpPr>
          <p:spPr bwMode="auto">
            <a:xfrm>
              <a:off x="34480" y="66338"/>
              <a:ext cx="2413" cy="5572"/>
            </a:xfrm>
            <a:prstGeom prst="line">
              <a:avLst/>
            </a:prstGeom>
            <a:noFill/>
            <a:ln w="25400">
              <a:solidFill>
                <a:srgbClr val="4A7EBB"/>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5" name="Title 1"/>
            <p:cNvSpPr txBox="1">
              <a:spLocks/>
            </p:cNvSpPr>
            <p:nvPr/>
          </p:nvSpPr>
          <p:spPr bwMode="auto">
            <a:xfrm>
              <a:off x="36893" y="69015"/>
              <a:ext cx="19818" cy="5779"/>
            </a:xfrm>
            <a:prstGeom prst="rect">
              <a:avLst/>
            </a:prstGeom>
            <a:noFill/>
            <a:ln w="9525">
              <a:solidFill>
                <a:srgbClr val="4A7EBB"/>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Pairwise Transient Key Creation (Unicast Frames Encryption)</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Group Transient Key Creation (Broadcast Frames Encryption)</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cs typeface="Arial" pitchFamily="34" charset="0"/>
              </a:endParaRPr>
            </a:p>
          </p:txBody>
        </p:sp>
        <p:sp>
          <p:nvSpPr>
            <p:cNvPr id="96" name="Left-Right Arrow 164"/>
            <p:cNvSpPr>
              <a:spLocks noChangeArrowheads="1"/>
            </p:cNvSpPr>
            <p:nvPr/>
          </p:nvSpPr>
          <p:spPr bwMode="auto">
            <a:xfrm>
              <a:off x="3923" y="70247"/>
              <a:ext cx="12774" cy="3213"/>
            </a:xfrm>
            <a:prstGeom prst="leftRightArrow">
              <a:avLst>
                <a:gd name="adj1" fmla="val 50000"/>
                <a:gd name="adj2" fmla="val 50009"/>
              </a:avLst>
            </a:prstGeom>
            <a:noFill/>
            <a:ln w="25400">
              <a:solidFill>
                <a:srgbClr val="385D8A"/>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cs typeface="Arial" pitchFamily="34" charset="0"/>
              </a:endParaRPr>
            </a:p>
          </p:txBody>
        </p:sp>
        <p:sp>
          <p:nvSpPr>
            <p:cNvPr id="97" name="Title 1"/>
            <p:cNvSpPr txBox="1">
              <a:spLocks/>
            </p:cNvSpPr>
            <p:nvPr/>
          </p:nvSpPr>
          <p:spPr bwMode="auto">
            <a:xfrm>
              <a:off x="5568" y="70823"/>
              <a:ext cx="10897" cy="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FF0000"/>
                  </a:solidFill>
                  <a:effectLst/>
                  <a:ea typeface="Times New Roman" pitchFamily="18" charset="0"/>
                  <a:cs typeface="Arial" pitchFamily="34" charset="0"/>
                </a:rPr>
                <a:t>Encrypted Tunnel</a:t>
              </a:r>
              <a:endParaRPr kumimoji="0" lang="en-US" altLang="en-US" sz="1800" b="0" i="0" u="none" strike="noStrike" cap="none" normalizeH="0" baseline="0" smtClean="0">
                <a:ln>
                  <a:noFill/>
                </a:ln>
                <a:solidFill>
                  <a:schemeClr val="tx1"/>
                </a:solidFill>
                <a:effectLst/>
                <a:cs typeface="Arial" pitchFamily="34" charset="0"/>
              </a:endParaRPr>
            </a:p>
          </p:txBody>
        </p:sp>
        <p:sp>
          <p:nvSpPr>
            <p:cNvPr id="98" name="Title 1"/>
            <p:cNvSpPr txBox="1">
              <a:spLocks/>
            </p:cNvSpPr>
            <p:nvPr/>
          </p:nvSpPr>
          <p:spPr bwMode="auto">
            <a:xfrm>
              <a:off x="17157" y="69752"/>
              <a:ext cx="16561" cy="4803"/>
            </a:xfrm>
            <a:prstGeom prst="rect">
              <a:avLst/>
            </a:prstGeom>
            <a:solidFill>
              <a:srgbClr val="F7964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ea typeface="Times New Roman" pitchFamily="18" charset="0"/>
                  <a:cs typeface="Arial" pitchFamily="34" charset="0"/>
                </a:rPr>
                <a:t>   802.1X Controlled port allows protected data to pass</a:t>
              </a:r>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99" name="Title 1"/>
            <p:cNvSpPr txBox="1">
              <a:spLocks/>
            </p:cNvSpPr>
            <p:nvPr/>
          </p:nvSpPr>
          <p:spPr bwMode="auto">
            <a:xfrm>
              <a:off x="3678" y="73392"/>
              <a:ext cx="12920" cy="4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WIPS/WIDS/</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Policies/Regulations/</a:t>
              </a:r>
              <a:endParaRPr kumimoji="0" lang="en-US" altLang="en-US" sz="1200" b="0" i="0" u="none" strike="noStrike" cap="none" normalizeH="0" baseline="0" smtClean="0">
                <a:ln>
                  <a:noFill/>
                </a:ln>
                <a:solidFill>
                  <a:schemeClr val="tx1"/>
                </a:solidFill>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Trainings</a:t>
              </a:r>
              <a:endParaRPr kumimoji="0" lang="en-US" altLang="en-US" sz="1800" b="0" i="0" u="none" strike="noStrike" cap="none" normalizeH="0" baseline="0" smtClean="0">
                <a:ln>
                  <a:noFill/>
                </a:ln>
                <a:solidFill>
                  <a:schemeClr val="tx1"/>
                </a:solidFill>
                <a:effectLst/>
                <a:cs typeface="Arial" pitchFamily="34" charset="0"/>
              </a:endParaRPr>
            </a:p>
          </p:txBody>
        </p:sp>
        <p:sp>
          <p:nvSpPr>
            <p:cNvPr id="100" name="Title 1"/>
            <p:cNvSpPr txBox="1">
              <a:spLocks/>
            </p:cNvSpPr>
            <p:nvPr/>
          </p:nvSpPr>
          <p:spPr bwMode="auto">
            <a:xfrm>
              <a:off x="18605" y="74567"/>
              <a:ext cx="13824"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ea typeface="Times New Roman" pitchFamily="18" charset="0"/>
                  <a:cs typeface="Arial" pitchFamily="34" charset="0"/>
                </a:rPr>
                <a:t>Layer 3-7 Access</a:t>
              </a:r>
              <a:endParaRPr kumimoji="0" lang="en-US" altLang="en-US" sz="1800" b="0" i="0" u="none" strike="noStrike" cap="none" normalizeH="0" baseline="0" smtClean="0">
                <a:ln>
                  <a:noFill/>
                </a:ln>
                <a:solidFill>
                  <a:schemeClr val="tx1"/>
                </a:solidFill>
                <a:effectLst/>
                <a:cs typeface="Arial" pitchFamily="34" charset="0"/>
              </a:endParaRPr>
            </a:p>
          </p:txBody>
        </p:sp>
      </p:gr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521252" y="35426"/>
            <a:ext cx="7792950" cy="584775"/>
          </a:xfrm>
          <a:prstGeom prst="rect">
            <a:avLst/>
          </a:prstGeom>
        </p:spPr>
        <p:txBody>
          <a:bodyPr wrap="square">
            <a:spAutoFit/>
          </a:bodyPr>
          <a:lstStyle/>
          <a:p>
            <a:pPr algn="ctr"/>
            <a:r>
              <a:rPr lang="en-GB" sz="3200" b="1" dirty="0"/>
              <a:t>S</a:t>
            </a:r>
            <a:r>
              <a:rPr lang="en-GB" sz="3200" b="1" dirty="0" smtClean="0"/>
              <a:t>cheme </a:t>
            </a:r>
            <a:r>
              <a:rPr lang="en-GB" sz="3200" b="1" dirty="0"/>
              <a:t>for </a:t>
            </a:r>
            <a:r>
              <a:rPr lang="en-GB" sz="3200" b="1" dirty="0" err="1"/>
              <a:t>RSN</a:t>
            </a:r>
            <a:r>
              <a:rPr lang="en-GB" sz="3200" b="1" dirty="0"/>
              <a:t> wireless authentication</a:t>
            </a:r>
            <a:endParaRPr lang="en-GB" sz="3200" dirty="0"/>
          </a:p>
        </p:txBody>
      </p:sp>
    </p:spTree>
    <p:extLst>
      <p:ext uri="{BB962C8B-B14F-4D97-AF65-F5344CB8AC3E}">
        <p14:creationId xmlns:p14="http://schemas.microsoft.com/office/powerpoint/2010/main" val="556188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a:bodyPr>
          <a:lstStyle/>
          <a:p>
            <a:r>
              <a:rPr lang="en-GB" sz="3000" b="1" dirty="0" smtClean="0">
                <a:latin typeface="+mn-lt"/>
                <a:cs typeface="Times New Roman" panose="02020603050405020304" pitchFamily="18" charset="0"/>
              </a:rPr>
              <a:t>Conclusion</a:t>
            </a:r>
            <a:endParaRPr lang="en-GB" sz="3000" b="1" dirty="0">
              <a:latin typeface="+mn-lt"/>
              <a:cs typeface="Times New Roman" panose="02020603050405020304" pitchFamily="18" charset="0"/>
            </a:endParaRPr>
          </a:p>
        </p:txBody>
      </p:sp>
      <p:sp>
        <p:nvSpPr>
          <p:cNvPr id="3" name="Content Placeholder 2"/>
          <p:cNvSpPr>
            <a:spLocks noGrp="1"/>
          </p:cNvSpPr>
          <p:nvPr>
            <p:ph idx="1"/>
          </p:nvPr>
        </p:nvSpPr>
        <p:spPr>
          <a:xfrm>
            <a:off x="457200" y="609600"/>
            <a:ext cx="8229600" cy="6096000"/>
          </a:xfrm>
        </p:spPr>
        <p:txBody>
          <a:bodyPr>
            <a:normAutofit/>
          </a:bodyPr>
          <a:lstStyle/>
          <a:p>
            <a:pPr marL="0" indent="0">
              <a:buNone/>
            </a:pPr>
            <a:r>
              <a:rPr lang="en-GB" sz="2200" dirty="0" smtClean="0">
                <a:cs typeface="Times New Roman" panose="02020603050405020304" pitchFamily="18" charset="0"/>
              </a:rPr>
              <a:t>The realisation of intelligent wireless network communication system involves the use of:</a:t>
            </a:r>
          </a:p>
          <a:p>
            <a:pPr lvl="1"/>
            <a:r>
              <a:rPr lang="en-GB" sz="2200" dirty="0" smtClean="0">
                <a:cs typeface="Times New Roman" panose="02020603050405020304" pitchFamily="18" charset="0"/>
              </a:rPr>
              <a:t>802.1x/EAP authentication scheme;</a:t>
            </a:r>
          </a:p>
          <a:p>
            <a:pPr lvl="1"/>
            <a:r>
              <a:rPr lang="en-GB" sz="2200" dirty="0" smtClean="0">
                <a:cs typeface="Times New Roman" panose="02020603050405020304" pitchFamily="18" charset="0"/>
              </a:rPr>
              <a:t>RSN capable Supplication software (native or proprietary);</a:t>
            </a:r>
          </a:p>
          <a:p>
            <a:pPr lvl="1"/>
            <a:r>
              <a:rPr lang="en-GB" sz="2200" dirty="0" smtClean="0">
                <a:cs typeface="Times New Roman" panose="02020603050405020304" pitchFamily="18" charset="0"/>
              </a:rPr>
              <a:t>RSN capable Authenticator (in most cases proprietary, Cisco/Juniper);</a:t>
            </a:r>
          </a:p>
          <a:p>
            <a:pPr lvl="1"/>
            <a:r>
              <a:rPr lang="en-GB" sz="2200" dirty="0" smtClean="0">
                <a:cs typeface="Times New Roman" panose="02020603050405020304" pitchFamily="18" charset="0"/>
              </a:rPr>
              <a:t>RSN or hybrid requirements Authenticator Server (Microsoft);</a:t>
            </a:r>
          </a:p>
          <a:p>
            <a:pPr lvl="1"/>
            <a:r>
              <a:rPr lang="en-GB" sz="2200" dirty="0" smtClean="0">
                <a:cs typeface="Times New Roman" panose="02020603050405020304" pitchFamily="18" charset="0"/>
              </a:rPr>
              <a:t>Check Point Server (for encryption of wireless devices like laptops hard drives, thumb drives, CDs, DVDs and etc.);</a:t>
            </a:r>
          </a:p>
          <a:p>
            <a:pPr lvl="1"/>
            <a:r>
              <a:rPr lang="en-GB" sz="2200" dirty="0" smtClean="0">
                <a:cs typeface="Times New Roman" panose="02020603050405020304" pitchFamily="18" charset="0"/>
              </a:rPr>
              <a:t>Antennas with configurable transmission signals;</a:t>
            </a:r>
          </a:p>
          <a:p>
            <a:pPr lvl="1"/>
            <a:r>
              <a:rPr lang="en-GB" sz="2200" dirty="0" smtClean="0">
                <a:cs typeface="Times New Roman" panose="02020603050405020304" pitchFamily="18" charset="0"/>
              </a:rPr>
              <a:t>WIDS/WIPS;</a:t>
            </a:r>
          </a:p>
          <a:p>
            <a:pPr lvl="1"/>
            <a:r>
              <a:rPr lang="en-GB" sz="2200" dirty="0" smtClean="0">
                <a:cs typeface="Times New Roman" panose="02020603050405020304" pitchFamily="18" charset="0"/>
              </a:rPr>
              <a:t>Faraday room (cage) for extreme security;</a:t>
            </a:r>
          </a:p>
          <a:p>
            <a:pPr lvl="1"/>
            <a:r>
              <a:rPr lang="en-GB" sz="2200" dirty="0" smtClean="0">
                <a:cs typeface="Times New Roman" panose="02020603050405020304" pitchFamily="18" charset="0"/>
              </a:rPr>
              <a:t>Other native or third-party software, like Microsoft Operations Manager, Microsoft Network Access Protection (NAP) etc.</a:t>
            </a:r>
          </a:p>
          <a:p>
            <a:pPr marL="457200" lvl="1" indent="0">
              <a:buNone/>
            </a:pPr>
            <a:endParaRPr lang="en-GB" sz="2200" dirty="0" smtClean="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300896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229600" cy="1524000"/>
          </a:xfrm>
        </p:spPr>
        <p:txBody>
          <a:bodyPr>
            <a:normAutofit/>
          </a:bodyPr>
          <a:lstStyle/>
          <a:p>
            <a:pPr marL="0" indent="0" algn="ctr">
              <a:buNone/>
            </a:pPr>
            <a:r>
              <a:rPr lang="en-GB" sz="3000" b="1" dirty="0" smtClean="0">
                <a:cs typeface="Times New Roman" panose="02020603050405020304" pitchFamily="18" charset="0"/>
              </a:rPr>
              <a:t>Thanks for listening!</a:t>
            </a:r>
          </a:p>
          <a:p>
            <a:pPr marL="0" indent="0" algn="ctr">
              <a:buNone/>
            </a:pPr>
            <a:r>
              <a:rPr lang="en-GB" sz="3000" b="1" dirty="0" smtClean="0">
                <a:cs typeface="Times New Roman" panose="02020603050405020304" pitchFamily="18" charset="0"/>
              </a:rPr>
              <a:t>Any questions</a:t>
            </a:r>
            <a:r>
              <a:rPr lang="en-GB" sz="3000" b="1" dirty="0" smtClean="0">
                <a:cs typeface="Times New Roman" panose="02020603050405020304" pitchFamily="18" charset="0"/>
              </a:rPr>
              <a:t>?</a:t>
            </a:r>
            <a:endParaRPr lang="en-GB" sz="3000" b="1" dirty="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519230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1461</Words>
  <Application>Microsoft Office PowerPoint</Application>
  <PresentationFormat>On-screen Show (4:3)</PresentationFormat>
  <Paragraphs>197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Development of the Authentication Reliability and Security System for Wireless Local Area Network</vt:lpstr>
      <vt:lpstr>Work Objectives</vt:lpstr>
      <vt:lpstr>Wireless communication basics</vt:lpstr>
      <vt:lpstr>Wireless security hazards</vt:lpstr>
      <vt:lpstr>Wi-Fi Preservation Capability</vt:lpstr>
      <vt:lpstr> 802.1x  and EAP-Based Authentication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the Authentication Reliability and Security System for Wireless Local Area Network</dc:title>
  <dc:creator>Bobrovskis, Sergejs</dc:creator>
  <cp:lastModifiedBy>vig</cp:lastModifiedBy>
  <cp:revision>208</cp:revision>
  <dcterms:created xsi:type="dcterms:W3CDTF">2006-08-16T00:00:00Z</dcterms:created>
  <dcterms:modified xsi:type="dcterms:W3CDTF">2013-11-12T21:55:48Z</dcterms:modified>
</cp:coreProperties>
</file>