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8.xml" ContentType="application/vnd.openxmlformats-officedocument.presentationml.comments+xml"/>
  <Override PartName="/ppt/notesSlides/notesSlide19.xml" ContentType="application/vnd.openxmlformats-officedocument.presentationml.notesSlide+xml"/>
  <Override PartName="/ppt/comments/comment9.xml" ContentType="application/vnd.openxmlformats-officedocument.presentationml.comments+xml"/>
  <Override PartName="/ppt/notesSlides/notesSlide20.xml" ContentType="application/vnd.openxmlformats-officedocument.presentationml.notesSlide+xml"/>
  <Override PartName="/ppt/comments/comment10.xml" ContentType="application/vnd.openxmlformats-officedocument.presentationml.comments+xml"/>
  <Override PartName="/ppt/notesSlides/notesSlide21.xml" ContentType="application/vnd.openxmlformats-officedocument.presentationml.notesSlide+xml"/>
  <Override PartName="/ppt/comments/comment11.xml" ContentType="application/vnd.openxmlformats-officedocument.presentationml.comments+xml"/>
  <Override PartName="/ppt/notesSlides/notesSlide22.xml" ContentType="application/vnd.openxmlformats-officedocument.presentationml.notesSlide+xml"/>
  <Override PartName="/ppt/comments/comment12.xml" ContentType="application/vnd.openxmlformats-officedocument.presentationml.comments+xml"/>
  <Override PartName="/ppt/notesSlides/notesSlide23.xml" ContentType="application/vnd.openxmlformats-officedocument.presentationml.notesSlide+xml"/>
  <Override PartName="/ppt/comments/comment13.xml" ContentType="application/vnd.openxmlformats-officedocument.presentationml.comments+xml"/>
  <Override PartName="/ppt/notesSlides/notesSlide24.xml" ContentType="application/vnd.openxmlformats-officedocument.presentationml.notesSlide+xml"/>
  <Override PartName="/ppt/comments/comment14.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5.xml" ContentType="application/vnd.openxmlformats-officedocument.presentationml.comment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0"/>
  </p:notesMasterIdLst>
  <p:handoutMasterIdLst>
    <p:handoutMasterId r:id="rId31"/>
  </p:handoutMasterIdLst>
  <p:sldIdLst>
    <p:sldId id="256" r:id="rId2"/>
    <p:sldId id="262" r:id="rId3"/>
    <p:sldId id="257" r:id="rId4"/>
    <p:sldId id="279" r:id="rId5"/>
    <p:sldId id="276" r:id="rId6"/>
    <p:sldId id="283" r:id="rId7"/>
    <p:sldId id="282" r:id="rId8"/>
    <p:sldId id="284" r:id="rId9"/>
    <p:sldId id="265" r:id="rId10"/>
    <p:sldId id="271" r:id="rId11"/>
    <p:sldId id="267" r:id="rId12"/>
    <p:sldId id="263" r:id="rId13"/>
    <p:sldId id="268" r:id="rId14"/>
    <p:sldId id="266" r:id="rId15"/>
    <p:sldId id="269" r:id="rId16"/>
    <p:sldId id="270" r:id="rId17"/>
    <p:sldId id="285" r:id="rId18"/>
    <p:sldId id="258" r:id="rId19"/>
    <p:sldId id="277" r:id="rId20"/>
    <p:sldId id="280" r:id="rId21"/>
    <p:sldId id="278" r:id="rId22"/>
    <p:sldId id="260" r:id="rId23"/>
    <p:sldId id="281" r:id="rId24"/>
    <p:sldId id="259" r:id="rId25"/>
    <p:sldId id="272" r:id="rId26"/>
    <p:sldId id="273" r:id="rId27"/>
    <p:sldId id="274" r:id="rId28"/>
    <p:sldId id="275"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na" initials="A"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13T21:15:12.388" idx="1">
    <p:pos x="10" y="10"/>
    <p:text>x - rangas, vieta pagal dazni
fn - salyginis daznis</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3-11-14T00:17:50.754" idx="20">
    <p:pos x="7206" y="136"/>
    <p:text>nera vienos tieses, reiskias naudojami imantrus zodziai</p:text>
  </p:cm>
  <p:cm authorId="0" dt="2013-11-14T00:20:32.146" idx="21">
    <p:pos x="7179" y="552"/>
    <p:text>only 200 most frequent words and a long tail. elaborate text. both good and bad</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3-11-14T00:21:56.411" idx="22">
    <p:pos x="6375" y="450"/>
    <p:text>netvarkos matas</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3-11-13T22:28:25.177" idx="15">
    <p:pos x="7133" y="205"/>
    <p:text>x - zodis (item number)
y - shenono funkcija (tikimybe padauginta is logaritmo tikimybes). shenono funkcija rodo netvarkos mata
funkicija dideja, netvarkos daugiau. nieko pasakyt negalim</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3-11-14T00:25:32.759" idx="23">
    <p:pos x="7314" y="276"/>
    <p:text>kuo daugiau zodziu, tuo didesnis zodynas, jis auga chaotiskai</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3-11-13T22:38:26.095" idx="16">
    <p:pos x="300" y="190"/>
    <p:text>x - shenono funkcija; netvarka dideja didejant zodziu skaiciui;  entropy increases increasing number of items. while entropy increases zipf funztion decreases that means when the number of items increases 
intuitively perceived stylistic beauty is proportional to the number of rarely used words in the corpus.
those islands show where the dependacy is damaged. the first 1 means transition to the next chapter - chapter 1 to 2</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3-11-13T22:47:37.167" idx="18">
    <p:pos x="6999" y="275"/>
    <p:text>academic english - one direct line; modern english - several direct lines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11-13T21:15:55.577" idx="3">
    <p:pos x="7398" y="199"/>
    <p:text>stulpelio aukstis proporcingas dazniui</p:text>
  </p:cm>
  <p:cm authorId="0" dt="2013-11-13T23:50:30.319" idx="4">
    <p:pos x="7363" y="513"/>
    <p:text>w(k) - word frequency
k - rank
N- corpora size, a number of words
z (N) - jei yra tiese tiesi, tekstas tipiskas tai kalbai, jei ne - maisalyne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11-13T21:24:19.244" idx="5">
    <p:pos x="7024" y="457"/>
    <p:text>konstanta budinga tam tikro laikmecio klases vietos kastos kalbai</p:text>
  </p:cm>
  <p:cm authorId="0" dt="2013-11-14T01:00:55.230" idx="6">
    <p:pos x="7003" y="719"/>
    <p:text>count (w) - daznis
rank - (rangas)
size of corpus - kiek viso zodziu</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11-13T21:27:21.146" idx="7">
    <p:pos x="6461" y="1354"/>
    <p:text>heap - aibe, kruva
V- vocabulary size
Text size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3-11-13T21:33:12.582" idx="9">
    <p:pos x="6320" y="229"/>
    <p:text>ne odnorodnyjie slova - svetimybes</p:text>
  </p:cm>
  <p:cm authorId="0" dt="2013-11-13T21:37:37.535" idx="10">
    <p:pos x="6350" y="709"/>
    <p:text>iki uzsilenkimo eina tiese, kuri rodo kad wikipedijoje naudojami teisingo corpora zodzii pagal klasikine anglu k prasme. po uzsilenkimo yra zodziu grupe kurie vartojami su mazu dazniu ir kurie nepriklauso prie klasikiniu zodziu grupes ir kurie yra out of content, nes ju vartohjimo daznis labai daznai kinta (svetimybes, barbarizmai, zargonizmai, etc.)</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3-11-13T21:38:40.859" idx="11">
    <p:pos x="6031" y="278"/>
    <p:text>open library with literary works which are copyright excluded</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3-11-13T21:42:30.103" idx="12">
    <p:pos x="7204" y="205"/>
    <p:text>1. isrinkom visus zodzius. zodis suprantamas kaip tarpas po raidziu sekos.
2. grammar was not excluded
3. syntactical and puctuation marks were removed
4. 's was not excluded
5. decapitalization was performed
6. calculation of frequency and ranking was performed</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3-11-13T21:47:37.310" idx="13">
    <p:pos x="6810" y="317"/>
    <p:text>Per mazas korpusas
200 words are used
other words are elaborate, 
sudetingas kurinys skaitymui.</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3-11-13T21:52:53.050" idx="14">
    <p:pos x="6873" y="189"/>
    <p:text>daug zodziu naudojama tik po viena du kartus, uodega gaunasi labai ilga)</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7DE208-D54A-41C9-81FD-5EDB38CEA064}" type="datetimeFigureOut">
              <a:rPr lang="lt-LT" smtClean="0"/>
              <a:t>2013.11.14</a:t>
            </a:fld>
            <a:endParaRPr lang="lt-L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FD496E-F05A-4955-B770-31886B0D575F}" type="slidenum">
              <a:rPr lang="lt-LT" smtClean="0"/>
              <a:t>‹#›</a:t>
            </a:fld>
            <a:endParaRPr lang="lt-LT"/>
          </a:p>
        </p:txBody>
      </p:sp>
    </p:spTree>
    <p:extLst>
      <p:ext uri="{BB962C8B-B14F-4D97-AF65-F5344CB8AC3E}">
        <p14:creationId xmlns:p14="http://schemas.microsoft.com/office/powerpoint/2010/main" val="2894428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32366C-23A8-4703-8B3A-641C2B38DB8A}" type="datetimeFigureOut">
              <a:rPr lang="en-GB"/>
              <a:pPr>
                <a:defRPr/>
              </a:pPr>
              <a:t>14/11/2013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D2F4211-E6ED-41D0-B4AF-DEB599961D3E}" type="slidenum">
              <a:rPr lang="en-GB"/>
              <a:pPr/>
              <a:t>‹#›</a:t>
            </a:fld>
            <a:endParaRPr lang="en-GB"/>
          </a:p>
        </p:txBody>
      </p:sp>
    </p:spTree>
    <p:extLst>
      <p:ext uri="{BB962C8B-B14F-4D97-AF65-F5344CB8AC3E}">
        <p14:creationId xmlns:p14="http://schemas.microsoft.com/office/powerpoint/2010/main" val="1181202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a:t>
            </a:fld>
            <a:endParaRPr lang="en-GB"/>
          </a:p>
        </p:txBody>
      </p:sp>
    </p:spTree>
    <p:extLst>
      <p:ext uri="{BB962C8B-B14F-4D97-AF65-F5344CB8AC3E}">
        <p14:creationId xmlns:p14="http://schemas.microsoft.com/office/powerpoint/2010/main" val="225883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10</a:t>
            </a:fld>
            <a:endParaRPr lang="en-GB"/>
          </a:p>
        </p:txBody>
      </p:sp>
    </p:spTree>
    <p:extLst>
      <p:ext uri="{BB962C8B-B14F-4D97-AF65-F5344CB8AC3E}">
        <p14:creationId xmlns:p14="http://schemas.microsoft.com/office/powerpoint/2010/main" val="64122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11</a:t>
            </a:fld>
            <a:endParaRPr lang="en-GB"/>
          </a:p>
        </p:txBody>
      </p:sp>
    </p:spTree>
    <p:extLst>
      <p:ext uri="{BB962C8B-B14F-4D97-AF65-F5344CB8AC3E}">
        <p14:creationId xmlns:p14="http://schemas.microsoft.com/office/powerpoint/2010/main" val="286913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a:lstStyle/>
          <a:p>
            <a:fld id="{DD63F31A-2824-41AF-AB0E-E69025EBBBBF}" type="slidenum">
              <a:rPr lang="lt-LT"/>
              <a:pPr/>
              <a:t>12</a:t>
            </a:fld>
            <a:endParaRPr lang="lt-LT"/>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lt-LT" smtClean="0"/>
          </a:p>
        </p:txBody>
      </p:sp>
    </p:spTree>
    <p:extLst>
      <p:ext uri="{BB962C8B-B14F-4D97-AF65-F5344CB8AC3E}">
        <p14:creationId xmlns:p14="http://schemas.microsoft.com/office/powerpoint/2010/main" val="330209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13</a:t>
            </a:fld>
            <a:endParaRPr lang="en-GB"/>
          </a:p>
        </p:txBody>
      </p:sp>
    </p:spTree>
    <p:extLst>
      <p:ext uri="{BB962C8B-B14F-4D97-AF65-F5344CB8AC3E}">
        <p14:creationId xmlns:p14="http://schemas.microsoft.com/office/powerpoint/2010/main" val="166882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14</a:t>
            </a:fld>
            <a:endParaRPr lang="en-GB"/>
          </a:p>
        </p:txBody>
      </p:sp>
    </p:spTree>
    <p:extLst>
      <p:ext uri="{BB962C8B-B14F-4D97-AF65-F5344CB8AC3E}">
        <p14:creationId xmlns:p14="http://schemas.microsoft.com/office/powerpoint/2010/main" val="194130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15</a:t>
            </a:fld>
            <a:endParaRPr lang="en-GB"/>
          </a:p>
        </p:txBody>
      </p:sp>
    </p:spTree>
    <p:extLst>
      <p:ext uri="{BB962C8B-B14F-4D97-AF65-F5344CB8AC3E}">
        <p14:creationId xmlns:p14="http://schemas.microsoft.com/office/powerpoint/2010/main" val="1010526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16</a:t>
            </a:fld>
            <a:endParaRPr lang="en-GB"/>
          </a:p>
        </p:txBody>
      </p:sp>
    </p:spTree>
    <p:extLst>
      <p:ext uri="{BB962C8B-B14F-4D97-AF65-F5344CB8AC3E}">
        <p14:creationId xmlns:p14="http://schemas.microsoft.com/office/powerpoint/2010/main" val="8924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17</a:t>
            </a:fld>
            <a:endParaRPr lang="en-GB"/>
          </a:p>
        </p:txBody>
      </p:sp>
    </p:spTree>
    <p:extLst>
      <p:ext uri="{BB962C8B-B14F-4D97-AF65-F5344CB8AC3E}">
        <p14:creationId xmlns:p14="http://schemas.microsoft.com/office/powerpoint/2010/main" val="360735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18</a:t>
            </a:fld>
            <a:endParaRPr lang="en-GB"/>
          </a:p>
        </p:txBody>
      </p:sp>
    </p:spTree>
    <p:extLst>
      <p:ext uri="{BB962C8B-B14F-4D97-AF65-F5344CB8AC3E}">
        <p14:creationId xmlns:p14="http://schemas.microsoft.com/office/powerpoint/2010/main" val="105662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19</a:t>
            </a:fld>
            <a:endParaRPr lang="en-GB"/>
          </a:p>
        </p:txBody>
      </p:sp>
    </p:spTree>
    <p:extLst>
      <p:ext uri="{BB962C8B-B14F-4D97-AF65-F5344CB8AC3E}">
        <p14:creationId xmlns:p14="http://schemas.microsoft.com/office/powerpoint/2010/main" val="317601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a:t>
            </a:fld>
            <a:endParaRPr lang="en-GB"/>
          </a:p>
        </p:txBody>
      </p:sp>
    </p:spTree>
    <p:extLst>
      <p:ext uri="{BB962C8B-B14F-4D97-AF65-F5344CB8AC3E}">
        <p14:creationId xmlns:p14="http://schemas.microsoft.com/office/powerpoint/2010/main" val="4121699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20</a:t>
            </a:fld>
            <a:endParaRPr lang="en-GB"/>
          </a:p>
        </p:txBody>
      </p:sp>
    </p:spTree>
    <p:extLst>
      <p:ext uri="{BB962C8B-B14F-4D97-AF65-F5344CB8AC3E}">
        <p14:creationId xmlns:p14="http://schemas.microsoft.com/office/powerpoint/2010/main" val="267223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21</a:t>
            </a:fld>
            <a:endParaRPr lang="en-GB"/>
          </a:p>
        </p:txBody>
      </p:sp>
    </p:spTree>
    <p:extLst>
      <p:ext uri="{BB962C8B-B14F-4D97-AF65-F5344CB8AC3E}">
        <p14:creationId xmlns:p14="http://schemas.microsoft.com/office/powerpoint/2010/main" val="134354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22</a:t>
            </a:fld>
            <a:endParaRPr lang="en-GB"/>
          </a:p>
        </p:txBody>
      </p:sp>
    </p:spTree>
    <p:extLst>
      <p:ext uri="{BB962C8B-B14F-4D97-AF65-F5344CB8AC3E}">
        <p14:creationId xmlns:p14="http://schemas.microsoft.com/office/powerpoint/2010/main" val="209834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23</a:t>
            </a:fld>
            <a:endParaRPr lang="en-GB"/>
          </a:p>
        </p:txBody>
      </p:sp>
    </p:spTree>
    <p:extLst>
      <p:ext uri="{BB962C8B-B14F-4D97-AF65-F5344CB8AC3E}">
        <p14:creationId xmlns:p14="http://schemas.microsoft.com/office/powerpoint/2010/main" val="186850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24</a:t>
            </a:fld>
            <a:endParaRPr lang="en-GB"/>
          </a:p>
        </p:txBody>
      </p:sp>
    </p:spTree>
    <p:extLst>
      <p:ext uri="{BB962C8B-B14F-4D97-AF65-F5344CB8AC3E}">
        <p14:creationId xmlns:p14="http://schemas.microsoft.com/office/powerpoint/2010/main" val="181108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25</a:t>
            </a:fld>
            <a:endParaRPr lang="en-GB"/>
          </a:p>
        </p:txBody>
      </p:sp>
    </p:spTree>
    <p:extLst>
      <p:ext uri="{BB962C8B-B14F-4D97-AF65-F5344CB8AC3E}">
        <p14:creationId xmlns:p14="http://schemas.microsoft.com/office/powerpoint/2010/main" val="392006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26</a:t>
            </a:fld>
            <a:endParaRPr lang="en-GB"/>
          </a:p>
        </p:txBody>
      </p:sp>
    </p:spTree>
    <p:extLst>
      <p:ext uri="{BB962C8B-B14F-4D97-AF65-F5344CB8AC3E}">
        <p14:creationId xmlns:p14="http://schemas.microsoft.com/office/powerpoint/2010/main" val="2052868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27</a:t>
            </a:fld>
            <a:endParaRPr lang="en-GB"/>
          </a:p>
        </p:txBody>
      </p:sp>
    </p:spTree>
    <p:extLst>
      <p:ext uri="{BB962C8B-B14F-4D97-AF65-F5344CB8AC3E}">
        <p14:creationId xmlns:p14="http://schemas.microsoft.com/office/powerpoint/2010/main" val="1442756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28</a:t>
            </a:fld>
            <a:endParaRPr lang="en-GB"/>
          </a:p>
        </p:txBody>
      </p:sp>
    </p:spTree>
    <p:extLst>
      <p:ext uri="{BB962C8B-B14F-4D97-AF65-F5344CB8AC3E}">
        <p14:creationId xmlns:p14="http://schemas.microsoft.com/office/powerpoint/2010/main" val="84278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3</a:t>
            </a:fld>
            <a:endParaRPr lang="en-GB"/>
          </a:p>
        </p:txBody>
      </p:sp>
    </p:spTree>
    <p:extLst>
      <p:ext uri="{BB962C8B-B14F-4D97-AF65-F5344CB8AC3E}">
        <p14:creationId xmlns:p14="http://schemas.microsoft.com/office/powerpoint/2010/main" val="121055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4</a:t>
            </a:fld>
            <a:endParaRPr lang="en-GB"/>
          </a:p>
        </p:txBody>
      </p:sp>
    </p:spTree>
    <p:extLst>
      <p:ext uri="{BB962C8B-B14F-4D97-AF65-F5344CB8AC3E}">
        <p14:creationId xmlns:p14="http://schemas.microsoft.com/office/powerpoint/2010/main" val="240076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5</a:t>
            </a:fld>
            <a:endParaRPr lang="en-GB"/>
          </a:p>
        </p:txBody>
      </p:sp>
    </p:spTree>
    <p:extLst>
      <p:ext uri="{BB962C8B-B14F-4D97-AF65-F5344CB8AC3E}">
        <p14:creationId xmlns:p14="http://schemas.microsoft.com/office/powerpoint/2010/main" val="84031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6</a:t>
            </a:fld>
            <a:endParaRPr lang="en-GB"/>
          </a:p>
        </p:txBody>
      </p:sp>
    </p:spTree>
    <p:extLst>
      <p:ext uri="{BB962C8B-B14F-4D97-AF65-F5344CB8AC3E}">
        <p14:creationId xmlns:p14="http://schemas.microsoft.com/office/powerpoint/2010/main" val="314002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7</a:t>
            </a:fld>
            <a:endParaRPr lang="en-GB"/>
          </a:p>
        </p:txBody>
      </p:sp>
    </p:spTree>
    <p:extLst>
      <p:ext uri="{BB962C8B-B14F-4D97-AF65-F5344CB8AC3E}">
        <p14:creationId xmlns:p14="http://schemas.microsoft.com/office/powerpoint/2010/main" val="294878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8</a:t>
            </a:fld>
            <a:endParaRPr lang="en-GB"/>
          </a:p>
        </p:txBody>
      </p:sp>
    </p:spTree>
    <p:extLst>
      <p:ext uri="{BB962C8B-B14F-4D97-AF65-F5344CB8AC3E}">
        <p14:creationId xmlns:p14="http://schemas.microsoft.com/office/powerpoint/2010/main" val="22015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lt-LT"/>
          </a:p>
        </p:txBody>
      </p:sp>
      <p:sp>
        <p:nvSpPr>
          <p:cNvPr id="4" name="Slide Number Placeholder 3"/>
          <p:cNvSpPr>
            <a:spLocks noGrp="1"/>
          </p:cNvSpPr>
          <p:nvPr>
            <p:ph type="sldNum" sz="quarter" idx="10"/>
          </p:nvPr>
        </p:nvSpPr>
        <p:spPr/>
        <p:txBody>
          <a:bodyPr/>
          <a:lstStyle/>
          <a:p>
            <a:fld id="{1D2F4211-E6ED-41D0-B4AF-DEB599961D3E}" type="slidenum">
              <a:rPr lang="en-GB" smtClean="0"/>
              <a:pPr/>
              <a:t>9</a:t>
            </a:fld>
            <a:endParaRPr lang="en-GB"/>
          </a:p>
        </p:txBody>
      </p:sp>
    </p:spTree>
    <p:extLst>
      <p:ext uri="{BB962C8B-B14F-4D97-AF65-F5344CB8AC3E}">
        <p14:creationId xmlns:p14="http://schemas.microsoft.com/office/powerpoint/2010/main" val="212197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pPr>
              <a:defRPr/>
            </a:pPr>
            <a:fld id="{5427A665-32DE-468B-AABE-54DC072B40C3}" type="datetime1">
              <a:rPr lang="en-GB" smtClean="0"/>
              <a:t>14/11/2013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1C7C8E3-4AE6-4707-9711-8BCC32BC456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a:defRPr/>
            </a:pPr>
            <a:fld id="{84DC39F4-28CD-4CD6-9D12-DE7521DB9796}" type="datetime1">
              <a:rPr lang="en-GB" smtClean="0"/>
              <a:t>14/11/2013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68F6A5A-69DC-4FE2-9C36-E07E22995B4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a:defRPr/>
            </a:pPr>
            <a:fld id="{24FE8646-9FCF-4144-86B3-C7B7CDF15F18}" type="datetime1">
              <a:rPr lang="en-GB" smtClean="0"/>
              <a:t>14/11/2013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38AC15E-8785-4414-804F-CFD99DD8401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2844800" cy="476250"/>
          </a:xfrm>
        </p:spPr>
        <p:txBody>
          <a:bodyPr/>
          <a:lstStyle>
            <a:lvl1pPr>
              <a:defRPr smtClean="0"/>
            </a:lvl1pPr>
          </a:lstStyle>
          <a:p>
            <a:pPr>
              <a:defRPr/>
            </a:pPr>
            <a:fld id="{8A423638-08D2-4DCD-A792-AD682EFC59BA}" type="datetime1">
              <a:rPr lang="en-GB" smtClean="0"/>
              <a:t>14/11/2013</a:t>
            </a:fld>
            <a:endParaRPr lang="lt-LT"/>
          </a:p>
        </p:txBody>
      </p:sp>
      <p:sp>
        <p:nvSpPr>
          <p:cNvPr id="6" name="Footer Placeholder 5"/>
          <p:cNvSpPr>
            <a:spLocks noGrp="1"/>
          </p:cNvSpPr>
          <p:nvPr>
            <p:ph type="ftr" sz="quarter" idx="11"/>
          </p:nvPr>
        </p:nvSpPr>
        <p:spPr>
          <a:xfrm>
            <a:off x="4165600" y="6245225"/>
            <a:ext cx="3860800" cy="476250"/>
          </a:xfrm>
        </p:spPr>
        <p:txBody>
          <a:bodyPr/>
          <a:lstStyle>
            <a:lvl1pPr>
              <a:defRPr smtClean="0"/>
            </a:lvl1pPr>
          </a:lstStyle>
          <a:p>
            <a:pPr>
              <a:defRPr/>
            </a:pPr>
            <a:endParaRPr lang="lt-LT"/>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70C9B0F-B481-4F47-9176-EB13D4B6D79F}" type="slidenum">
              <a:rPr lang="lt-LT"/>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p:spPr>
        <p:txBody>
          <a:bodyPr/>
          <a:lstStyle>
            <a:lvl1pPr>
              <a:defRPr smtClean="0"/>
            </a:lvl1pPr>
          </a:lstStyle>
          <a:p>
            <a:pPr>
              <a:defRPr/>
            </a:pPr>
            <a:fld id="{C907EA18-E2CE-4499-BAD9-E73E2EC01C5E}" type="datetime1">
              <a:rPr lang="en-GB" smtClean="0"/>
              <a:t>14/11/2013</a:t>
            </a:fld>
            <a:endParaRPr lang="lt-LT"/>
          </a:p>
        </p:txBody>
      </p:sp>
      <p:sp>
        <p:nvSpPr>
          <p:cNvPr id="7" name="Footer Placeholder 6"/>
          <p:cNvSpPr>
            <a:spLocks noGrp="1"/>
          </p:cNvSpPr>
          <p:nvPr>
            <p:ph type="ftr" sz="quarter" idx="11"/>
          </p:nvPr>
        </p:nvSpPr>
        <p:spPr>
          <a:xfrm>
            <a:off x="4165600" y="6245225"/>
            <a:ext cx="3860800" cy="476250"/>
          </a:xfrm>
        </p:spPr>
        <p:txBody>
          <a:bodyPr/>
          <a:lstStyle>
            <a:lvl1pPr>
              <a:defRPr smtClean="0"/>
            </a:lvl1pPr>
          </a:lstStyle>
          <a:p>
            <a:pPr>
              <a:defRPr/>
            </a:pPr>
            <a:endParaRPr lang="lt-LT"/>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48D5D7F2-D286-4850-A76A-9B86CFD7280C}" type="slidenum">
              <a:rPr lang="lt-LT"/>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a:defRPr/>
            </a:pPr>
            <a:fld id="{BE9DEBF0-1FB0-4726-A64A-B424BF73BE53}" type="datetime1">
              <a:rPr lang="en-GB" smtClean="0"/>
              <a:t>14/11/2013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7E1F987B-18F3-4E66-9D73-0D9A6437805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2D0EFE7-769E-4F07-B0E6-A203934EC66C}" type="datetime1">
              <a:rPr lang="en-GB" smtClean="0"/>
              <a:t>14/11/2013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1B20E173-CC79-4DE2-8881-3D668ACF1E1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pPr>
              <a:defRPr/>
            </a:pPr>
            <a:fld id="{EF7B91AC-E463-4622-9842-249D8DAC5B35}" type="datetime1">
              <a:rPr lang="en-GB" smtClean="0"/>
              <a:t>14/11/2013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9867BD68-B265-44F8-863D-156DA72C914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pPr>
              <a:defRPr/>
            </a:pPr>
            <a:fld id="{3537C0DC-FC7B-478C-8B2B-C95A2DE01CD6}" type="datetime1">
              <a:rPr lang="en-GB" smtClean="0"/>
              <a:t>14/11/2013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119B3A39-288C-478F-802F-1177FD79D62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pPr>
              <a:defRPr/>
            </a:pPr>
            <a:fld id="{A668E058-D71E-420D-9D39-8A1851551F84}" type="datetime1">
              <a:rPr lang="en-GB" smtClean="0"/>
              <a:t>14/11/2013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E3CA6F50-5E72-47DD-81F8-1101947F749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5EC59A-A70B-4862-B497-EC1FEF09EECA}" type="datetime1">
              <a:rPr lang="en-GB" smtClean="0"/>
              <a:t>14/11/2013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27BC21BE-A064-48BB-A390-B28D9C68FE4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4B4D0A0-F4FC-4FED-8E1B-3354B44DC405}" type="datetime1">
              <a:rPr lang="en-GB" smtClean="0"/>
              <a:t>14/11/2013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AFB32FB1-0676-4CBC-916D-647827AC95A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BCF354F-B2D7-42D9-B10F-B55C136C9B79}" type="datetime1">
              <a:rPr lang="en-GB" smtClean="0"/>
              <a:t>14/11/2013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35FFC4B-17AF-4637-A64D-9742CC1F8DA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3522278-08FC-4B73-B68D-C6BD94B0F928}" type="datetime1">
              <a:rPr lang="en-GB" smtClean="0"/>
              <a:t>14/11/2013</a:t>
            </a:fld>
            <a:endParaRPr lang="en-GB"/>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59AD9-704B-4CE6-A70C-91D5F43A8A7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2.xml"/><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10.jpeg"/><Relationship Id="rId9"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4.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comments" Target="../comments/comment11.xml"/><Relationship Id="rId5" Type="http://schemas.openxmlformats.org/officeDocument/2006/relationships/image" Target="../media/image16.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13" Type="http://schemas.openxmlformats.org/officeDocument/2006/relationships/image" Target="../media/image4.wmf"/><Relationship Id="rId3" Type="http://schemas.openxmlformats.org/officeDocument/2006/relationships/notesSlide" Target="../notesSlides/notesSlide9.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3.wmf"/><Relationship Id="rId5" Type="http://schemas.openxmlformats.org/officeDocument/2006/relationships/oleObject" Target="../embeddings/Microsoft_Excel_97-2003_Worksheet1.xls"/><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2.emf"/><Relationship Id="rId1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64504" y="1529182"/>
            <a:ext cx="10363200" cy="1470025"/>
          </a:xfrm>
        </p:spPr>
        <p:txBody>
          <a:bodyPr/>
          <a:lstStyle/>
          <a:p>
            <a:r>
              <a:rPr lang="en-GB" b="1" dirty="0" smtClean="0">
                <a:solidFill>
                  <a:srgbClr val="0000CC"/>
                </a:solidFill>
              </a:rPr>
              <a:t>TEXT ANALYSIS </a:t>
            </a:r>
            <a:r>
              <a:rPr lang="lt-LT" b="1" dirty="0" smtClean="0">
                <a:solidFill>
                  <a:srgbClr val="0000CC"/>
                </a:solidFill>
              </a:rPr>
              <a:t/>
            </a:r>
            <a:br>
              <a:rPr lang="lt-LT" b="1" dirty="0" smtClean="0">
                <a:solidFill>
                  <a:srgbClr val="0000CC"/>
                </a:solidFill>
              </a:rPr>
            </a:br>
            <a:r>
              <a:rPr lang="en-GB" b="1" dirty="0" smtClean="0">
                <a:solidFill>
                  <a:srgbClr val="0000CC"/>
                </a:solidFill>
              </a:rPr>
              <a:t>BY MEANS OF ZIPF’S LAW</a:t>
            </a:r>
          </a:p>
        </p:txBody>
      </p:sp>
      <p:sp>
        <p:nvSpPr>
          <p:cNvPr id="5123" name="Subtitle 2"/>
          <p:cNvSpPr>
            <a:spLocks noGrp="1"/>
          </p:cNvSpPr>
          <p:nvPr>
            <p:ph type="subTitle" idx="1"/>
          </p:nvPr>
        </p:nvSpPr>
        <p:spPr>
          <a:xfrm>
            <a:off x="1553228" y="3589513"/>
            <a:ext cx="9164877" cy="2134883"/>
          </a:xfrm>
        </p:spPr>
        <p:txBody>
          <a:bodyPr>
            <a:normAutofit fontScale="85000" lnSpcReduction="20000"/>
          </a:bodyPr>
          <a:lstStyle/>
          <a:p>
            <a:endParaRPr lang="nb-NO" dirty="0" smtClean="0"/>
          </a:p>
          <a:p>
            <a:r>
              <a:rPr lang="nb-NO" dirty="0" smtClean="0"/>
              <a:t>Alina Andersen, Giedre Budien</a:t>
            </a:r>
            <a:r>
              <a:rPr lang="lt-LT" dirty="0" smtClean="0"/>
              <a:t>ė</a:t>
            </a:r>
            <a:r>
              <a:rPr lang="nb-NO" dirty="0" smtClean="0"/>
              <a:t>, Alytis Gruodis</a:t>
            </a:r>
            <a:endParaRPr lang="lt-LT" dirty="0" smtClean="0"/>
          </a:p>
          <a:p>
            <a:endParaRPr lang="lt-LT" dirty="0" smtClean="0"/>
          </a:p>
          <a:p>
            <a:r>
              <a:rPr lang="en-GB" dirty="0" smtClean="0"/>
              <a:t>Vilnius Business College</a:t>
            </a:r>
          </a:p>
          <a:p>
            <a:r>
              <a:rPr lang="en-GB" dirty="0" smtClean="0"/>
              <a:t>Lithuania</a:t>
            </a:r>
          </a:p>
          <a:p>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lt-LT" sz="3600" b="1" dirty="0" err="1" smtClean="0">
                <a:solidFill>
                  <a:srgbClr val="000099"/>
                </a:solidFill>
              </a:rPr>
              <a:t>Zipf</a:t>
            </a:r>
            <a:r>
              <a:rPr lang="en-GB" sz="3600" b="1" dirty="0" smtClean="0">
                <a:solidFill>
                  <a:srgbClr val="000099"/>
                </a:solidFill>
              </a:rPr>
              <a:t>’s</a:t>
            </a:r>
            <a:r>
              <a:rPr lang="lt-LT" sz="3600" b="1" dirty="0" smtClean="0">
                <a:solidFill>
                  <a:srgbClr val="000099"/>
                </a:solidFill>
              </a:rPr>
              <a:t> </a:t>
            </a:r>
            <a:r>
              <a:rPr lang="lt-LT" sz="3600" b="1" dirty="0" err="1" smtClean="0">
                <a:solidFill>
                  <a:srgbClr val="000099"/>
                </a:solidFill>
              </a:rPr>
              <a:t>law</a:t>
            </a:r>
            <a:r>
              <a:rPr lang="en-GB" sz="3600" b="1" dirty="0" smtClean="0">
                <a:solidFill>
                  <a:srgbClr val="000099"/>
                </a:solidFill>
              </a:rPr>
              <a:t> (5)</a:t>
            </a:r>
            <a:endParaRPr lang="lt-LT" sz="3600" b="1" dirty="0" smtClean="0">
              <a:solidFill>
                <a:srgbClr val="000099"/>
              </a:solidFill>
            </a:endParaRPr>
          </a:p>
        </p:txBody>
      </p:sp>
      <p:sp>
        <p:nvSpPr>
          <p:cNvPr id="11267" name="Rectangle 3"/>
          <p:cNvSpPr>
            <a:spLocks noGrp="1" noChangeArrowheads="1"/>
          </p:cNvSpPr>
          <p:nvPr>
            <p:ph type="body" sz="half" idx="1"/>
          </p:nvPr>
        </p:nvSpPr>
        <p:spPr>
          <a:xfrm>
            <a:off x="1981201" y="1600202"/>
            <a:ext cx="3035300" cy="2765425"/>
          </a:xfrm>
        </p:spPr>
        <p:txBody>
          <a:bodyPr>
            <a:normAutofit fontScale="92500"/>
          </a:bodyPr>
          <a:lstStyle/>
          <a:p>
            <a:pPr>
              <a:buFontTx/>
              <a:buNone/>
            </a:pPr>
            <a:r>
              <a:rPr lang="lt-LT" dirty="0" err="1" smtClean="0"/>
              <a:t>Ranking</a:t>
            </a:r>
            <a:r>
              <a:rPr lang="lt-LT" dirty="0" smtClean="0"/>
              <a:t> </a:t>
            </a:r>
            <a:r>
              <a:rPr lang="lt-LT" dirty="0" err="1" smtClean="0"/>
              <a:t>of</a:t>
            </a:r>
            <a:r>
              <a:rPr lang="lt-LT" dirty="0" smtClean="0"/>
              <a:t> </a:t>
            </a:r>
            <a:r>
              <a:rPr lang="lt-LT" dirty="0" err="1" smtClean="0"/>
              <a:t>items</a:t>
            </a:r>
            <a:endParaRPr lang="lt-LT" dirty="0" smtClean="0"/>
          </a:p>
          <a:p>
            <a:pPr>
              <a:buFontTx/>
              <a:buNone/>
            </a:pPr>
            <a:r>
              <a:rPr lang="lt-LT" dirty="0" smtClean="0"/>
              <a:t>k → </a:t>
            </a:r>
            <a:r>
              <a:rPr lang="lt-LT" dirty="0" smtClean="0">
                <a:sym typeface="Symbol" pitchFamily="18" charset="2"/>
              </a:rPr>
              <a:t>(k)</a:t>
            </a:r>
            <a:endParaRPr lang="lt-LT" dirty="0" smtClean="0"/>
          </a:p>
          <a:p>
            <a:pPr>
              <a:buFontTx/>
              <a:buNone/>
            </a:pPr>
            <a:r>
              <a:rPr lang="lt-LT" dirty="0" smtClean="0"/>
              <a:t>1 → </a:t>
            </a:r>
            <a:r>
              <a:rPr lang="lt-LT" dirty="0" smtClean="0">
                <a:sym typeface="Symbol" pitchFamily="18" charset="2"/>
              </a:rPr>
              <a:t>(1)</a:t>
            </a:r>
          </a:p>
          <a:p>
            <a:pPr>
              <a:buFontTx/>
              <a:buNone/>
            </a:pPr>
            <a:r>
              <a:rPr lang="lt-LT" dirty="0" smtClean="0"/>
              <a:t>2 → </a:t>
            </a:r>
            <a:r>
              <a:rPr lang="lt-LT" dirty="0" smtClean="0">
                <a:sym typeface="Symbol" pitchFamily="18" charset="2"/>
              </a:rPr>
              <a:t>(2)</a:t>
            </a:r>
          </a:p>
          <a:p>
            <a:pPr>
              <a:buFontTx/>
              <a:buNone/>
            </a:pPr>
            <a:r>
              <a:rPr lang="lt-LT" dirty="0" smtClean="0"/>
              <a:t>3 → </a:t>
            </a:r>
            <a:r>
              <a:rPr lang="lt-LT" dirty="0" smtClean="0">
                <a:sym typeface="Symbol" pitchFamily="18" charset="2"/>
              </a:rPr>
              <a:t>(3)</a:t>
            </a:r>
          </a:p>
          <a:p>
            <a:pPr>
              <a:buFontTx/>
              <a:buNone/>
            </a:pPr>
            <a:endParaRPr lang="lt-LT" dirty="0" smtClean="0">
              <a:sym typeface="Symbol" pitchFamily="18" charset="2"/>
            </a:endParaRPr>
          </a:p>
        </p:txBody>
      </p:sp>
      <p:graphicFrame>
        <p:nvGraphicFramePr>
          <p:cNvPr id="11268" name="Object 4"/>
          <p:cNvGraphicFramePr>
            <a:graphicFrameLocks noGrp="1" noChangeAspect="1"/>
          </p:cNvGraphicFramePr>
          <p:nvPr>
            <p:ph sz="half" idx="2"/>
          </p:nvPr>
        </p:nvGraphicFramePr>
        <p:xfrm>
          <a:off x="1992313" y="4797425"/>
          <a:ext cx="3633787" cy="1408113"/>
        </p:xfrm>
        <a:graphic>
          <a:graphicData uri="http://schemas.openxmlformats.org/presentationml/2006/ole">
            <mc:AlternateContent xmlns:mc="http://schemas.openxmlformats.org/markup-compatibility/2006">
              <mc:Choice xmlns:v="urn:schemas-microsoft-com:vml" Requires="v">
                <p:oleObj spid="_x0000_s11269" name="Lygtis" r:id="rId4" imgW="1016000" imgH="393700" progId="Equation.3">
                  <p:embed/>
                </p:oleObj>
              </mc:Choice>
              <mc:Fallback>
                <p:oleObj name="Lygtis" r:id="rId4" imgW="1016000" imgH="393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4797425"/>
                        <a:ext cx="3633787" cy="140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69" name="Picture 6" descr="ranking"/>
          <p:cNvPicPr>
            <a:picLocks noChangeAspect="1" noChangeArrowheads="1"/>
          </p:cNvPicPr>
          <p:nvPr/>
        </p:nvPicPr>
        <p:blipFill>
          <a:blip r:embed="rId6" cstate="print"/>
          <a:srcRect/>
          <a:stretch>
            <a:fillRect/>
          </a:stretch>
        </p:blipFill>
        <p:spPr bwMode="auto">
          <a:xfrm>
            <a:off x="6564314" y="2420940"/>
            <a:ext cx="4103687" cy="41036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70C9B0F-B481-4F47-9176-EB13D4B6D79F}" type="slidenum">
              <a:rPr lang="lt-LT" smtClean="0"/>
              <a:pPr/>
              <a:t>10</a:t>
            </a:fld>
            <a:endParaRPr lang="lt-LT"/>
          </a:p>
        </p:txBody>
      </p:sp>
      <p:sp>
        <p:nvSpPr>
          <p:cNvPr id="8" name="Date Placeholder 7"/>
          <p:cNvSpPr>
            <a:spLocks noGrp="1"/>
          </p:cNvSpPr>
          <p:nvPr>
            <p:ph type="dt" sz="half" idx="10"/>
          </p:nvPr>
        </p:nvSpPr>
        <p:spPr/>
        <p:txBody>
          <a:bodyPr/>
          <a:lstStyle/>
          <a:p>
            <a:pPr>
              <a:defRPr/>
            </a:pPr>
            <a:fld id="{FAADB274-AA51-49FC-9AC3-A5BDF49A6DB8}" type="datetime1">
              <a:rPr lang="en-GB" smtClean="0"/>
              <a:t>14/11/2013</a:t>
            </a:fld>
            <a:endParaRPr lang="lt-L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cstate="print"/>
          <a:srcRect l="25041" t="21001" r="27240" b="12630"/>
          <a:stretch>
            <a:fillRect/>
          </a:stretch>
        </p:blipFill>
        <p:spPr bwMode="auto">
          <a:xfrm>
            <a:off x="2279651" y="908050"/>
            <a:ext cx="7260885" cy="568064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7BC21BE-A064-48BB-A390-B28D9C68FE4C}" type="slidenum">
              <a:rPr lang="en-GB" smtClean="0"/>
              <a:pPr/>
              <a:t>11</a:t>
            </a:fld>
            <a:endParaRPr lang="en-GB"/>
          </a:p>
        </p:txBody>
      </p:sp>
      <p:sp>
        <p:nvSpPr>
          <p:cNvPr id="5" name="Date Placeholder 4"/>
          <p:cNvSpPr>
            <a:spLocks noGrp="1"/>
          </p:cNvSpPr>
          <p:nvPr>
            <p:ph type="dt" sz="half" idx="10"/>
          </p:nvPr>
        </p:nvSpPr>
        <p:spPr/>
        <p:txBody>
          <a:bodyPr/>
          <a:lstStyle/>
          <a:p>
            <a:pPr>
              <a:defRPr/>
            </a:pPr>
            <a:fld id="{EFEF75F8-B361-4A44-8FEB-6046055ED5D9}" type="datetime1">
              <a:rPr lang="en-GB" smtClean="0"/>
              <a:t>14/11/2013</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solidFill>
                  <a:srgbClr val="000099"/>
                </a:solidFill>
              </a:rPr>
              <a:t>George Kingsley </a:t>
            </a:r>
            <a:r>
              <a:rPr lang="en-US" dirty="0" err="1" smtClean="0">
                <a:solidFill>
                  <a:srgbClr val="000099"/>
                </a:solidFill>
              </a:rPr>
              <a:t>Zipf</a:t>
            </a:r>
            <a:endParaRPr lang="en-US" dirty="0" smtClean="0">
              <a:solidFill>
                <a:srgbClr val="000099"/>
              </a:solidFill>
            </a:endParaRPr>
          </a:p>
        </p:txBody>
      </p:sp>
      <p:pic>
        <p:nvPicPr>
          <p:cNvPr id="13315" name="Picture 3" descr="Zipf_George_Kingsley_Zipf"/>
          <p:cNvPicPr>
            <a:picLocks noGrp="1" noChangeAspect="1" noChangeArrowheads="1"/>
          </p:cNvPicPr>
          <p:nvPr>
            <p:ph sz="half" idx="1"/>
          </p:nvPr>
        </p:nvPicPr>
        <p:blipFill>
          <a:blip r:embed="rId4" cstate="print"/>
          <a:stretch>
            <a:fillRect/>
          </a:stretch>
        </p:blipFill>
        <p:spPr>
          <a:xfrm>
            <a:off x="1879600" y="1888331"/>
            <a:ext cx="2844800" cy="3949700"/>
          </a:xfrm>
          <a:noFill/>
        </p:spPr>
      </p:pic>
      <p:graphicFrame>
        <p:nvGraphicFramePr>
          <p:cNvPr id="13316" name="Object 4"/>
          <p:cNvGraphicFramePr>
            <a:graphicFrameLocks noGrp="1" noChangeAspect="1"/>
          </p:cNvGraphicFramePr>
          <p:nvPr>
            <p:ph sz="quarter" idx="2"/>
          </p:nvPr>
        </p:nvGraphicFramePr>
        <p:xfrm>
          <a:off x="6019800" y="1676400"/>
          <a:ext cx="4267200" cy="863600"/>
        </p:xfrm>
        <a:graphic>
          <a:graphicData uri="http://schemas.openxmlformats.org/presentationml/2006/ole">
            <mc:AlternateContent xmlns:mc="http://schemas.openxmlformats.org/markup-compatibility/2006">
              <mc:Choice xmlns:v="urn:schemas-microsoft-com:vml" Requires="v">
                <p:oleObj spid="_x0000_s13319" name="Equation" r:id="rId5" imgW="2133600" imgH="431800" progId="Equation.3">
                  <p:embed/>
                </p:oleObj>
              </mc:Choice>
              <mc:Fallback>
                <p:oleObj name="Equation" r:id="rId5" imgW="2133600" imgH="431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676400"/>
                        <a:ext cx="42672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Grp="1" noChangeAspect="1"/>
          </p:cNvGraphicFramePr>
          <p:nvPr>
            <p:ph sz="quarter" idx="3"/>
          </p:nvPr>
        </p:nvGraphicFramePr>
        <p:xfrm>
          <a:off x="6175375" y="3733800"/>
          <a:ext cx="3573463" cy="1050925"/>
        </p:xfrm>
        <a:graphic>
          <a:graphicData uri="http://schemas.openxmlformats.org/presentationml/2006/ole">
            <mc:AlternateContent xmlns:mc="http://schemas.openxmlformats.org/markup-compatibility/2006">
              <mc:Choice xmlns:v="urn:schemas-microsoft-com:vml" Requires="v">
                <p:oleObj spid="_x0000_s13320" name="Equation" r:id="rId7" imgW="2159000" imgH="635000" progId="Equation.3">
                  <p:embed/>
                </p:oleObj>
              </mc:Choice>
              <mc:Fallback>
                <p:oleObj name="Equation" r:id="rId7" imgW="2159000" imgH="6350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5375" y="3733800"/>
                        <a:ext cx="3573463"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5"/>
          <p:cNvSpPr txBox="1">
            <a:spLocks noChangeArrowheads="1"/>
          </p:cNvSpPr>
          <p:nvPr/>
        </p:nvSpPr>
        <p:spPr bwMode="auto">
          <a:xfrm>
            <a:off x="5867401" y="2819402"/>
            <a:ext cx="4163447" cy="646331"/>
          </a:xfrm>
          <a:prstGeom prst="rect">
            <a:avLst/>
          </a:prstGeom>
          <a:noFill/>
          <a:ln w="9525">
            <a:noFill/>
            <a:miter lim="800000"/>
            <a:headEnd/>
            <a:tailEnd/>
          </a:ln>
          <a:effectLst/>
        </p:spPr>
        <p:txBody>
          <a:bodyPr wrap="none">
            <a:spAutoFit/>
          </a:bodyPr>
          <a:lstStyle/>
          <a:p>
            <a:pPr eaLnBrk="1" hangingPunct="1"/>
            <a:r>
              <a:rPr lang="en-US"/>
              <a:t>Frequency is inversely and linearly related </a:t>
            </a:r>
          </a:p>
          <a:p>
            <a:pPr eaLnBrk="1" hangingPunct="1"/>
            <a:r>
              <a:rPr lang="en-US"/>
              <a:t>to rank.</a:t>
            </a:r>
          </a:p>
        </p:txBody>
      </p:sp>
      <p:sp>
        <p:nvSpPr>
          <p:cNvPr id="8" name="Slide Number Placeholder 7"/>
          <p:cNvSpPr>
            <a:spLocks noGrp="1"/>
          </p:cNvSpPr>
          <p:nvPr>
            <p:ph type="sldNum" sz="quarter" idx="12"/>
          </p:nvPr>
        </p:nvSpPr>
        <p:spPr/>
        <p:txBody>
          <a:bodyPr/>
          <a:lstStyle/>
          <a:p>
            <a:fld id="{48D5D7F2-D286-4850-A76A-9B86CFD7280C}" type="slidenum">
              <a:rPr lang="lt-LT" smtClean="0"/>
              <a:pPr/>
              <a:t>12</a:t>
            </a:fld>
            <a:endParaRPr lang="lt-LT"/>
          </a:p>
        </p:txBody>
      </p:sp>
      <p:sp>
        <p:nvSpPr>
          <p:cNvPr id="10" name="Date Placeholder 9"/>
          <p:cNvSpPr>
            <a:spLocks noGrp="1"/>
          </p:cNvSpPr>
          <p:nvPr>
            <p:ph type="dt" sz="half" idx="10"/>
          </p:nvPr>
        </p:nvSpPr>
        <p:spPr/>
        <p:txBody>
          <a:bodyPr/>
          <a:lstStyle/>
          <a:p>
            <a:pPr>
              <a:defRPr/>
            </a:pPr>
            <a:fld id="{B6FFD63D-BD5A-4492-BD86-DAEDC5A27B0C}" type="datetime1">
              <a:rPr lang="en-GB" smtClean="0"/>
              <a:t>14/11/2013</a:t>
            </a:fld>
            <a:endParaRPr lang="lt-L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smtClean="0">
                <a:solidFill>
                  <a:srgbClr val="000099"/>
                </a:solidFill>
              </a:rPr>
              <a:t>Power Law</a:t>
            </a:r>
            <a:endParaRPr lang="lt-LT" b="1" dirty="0" smtClean="0">
              <a:solidFill>
                <a:srgbClr val="000099"/>
              </a:solidFill>
            </a:endParaRPr>
          </a:p>
        </p:txBody>
      </p:sp>
      <p:sp>
        <p:nvSpPr>
          <p:cNvPr id="17411" name="Rectangle 3"/>
          <p:cNvSpPr>
            <a:spLocks noGrp="1" noChangeArrowheads="1"/>
          </p:cNvSpPr>
          <p:nvPr>
            <p:ph type="body" sz="half" idx="1"/>
          </p:nvPr>
        </p:nvSpPr>
        <p:spPr>
          <a:xfrm>
            <a:off x="2135188" y="1268415"/>
            <a:ext cx="3708400" cy="719137"/>
          </a:xfrm>
        </p:spPr>
        <p:txBody>
          <a:bodyPr>
            <a:normAutofit/>
          </a:bodyPr>
          <a:lstStyle/>
          <a:p>
            <a:pPr algn="ctr">
              <a:buFontTx/>
              <a:buNone/>
            </a:pPr>
            <a:r>
              <a:rPr lang="lt-LT" sz="3000" dirty="0" err="1" smtClean="0"/>
              <a:t>Hyperbolic</a:t>
            </a:r>
            <a:r>
              <a:rPr lang="lt-LT" sz="3000" dirty="0" smtClean="0"/>
              <a:t> </a:t>
            </a:r>
            <a:r>
              <a:rPr lang="en-US" sz="3000" dirty="0" smtClean="0"/>
              <a:t>function </a:t>
            </a:r>
            <a:endParaRPr lang="lt-LT" sz="3000" baseline="30000" dirty="0" smtClean="0"/>
          </a:p>
          <a:p>
            <a:pPr algn="ctr">
              <a:buFontTx/>
              <a:buNone/>
            </a:pPr>
            <a:endParaRPr lang="lt-LT" baseline="30000" dirty="0" smtClean="0"/>
          </a:p>
          <a:p>
            <a:pPr algn="ctr">
              <a:buFontTx/>
              <a:buNone/>
            </a:pPr>
            <a:endParaRPr lang="en-US" baseline="30000" dirty="0" smtClean="0"/>
          </a:p>
        </p:txBody>
      </p:sp>
      <p:graphicFrame>
        <p:nvGraphicFramePr>
          <p:cNvPr id="17412" name="Object 4"/>
          <p:cNvGraphicFramePr>
            <a:graphicFrameLocks noGrp="1" noChangeAspect="1"/>
          </p:cNvGraphicFramePr>
          <p:nvPr>
            <p:ph sz="half" idx="2"/>
          </p:nvPr>
        </p:nvGraphicFramePr>
        <p:xfrm>
          <a:off x="3152775" y="1704975"/>
          <a:ext cx="1368425" cy="1146175"/>
        </p:xfrm>
        <a:graphic>
          <a:graphicData uri="http://schemas.openxmlformats.org/presentationml/2006/ole">
            <mc:AlternateContent xmlns:mc="http://schemas.openxmlformats.org/markup-compatibility/2006">
              <mc:Choice xmlns:v="urn:schemas-microsoft-com:vml" Requires="v">
                <p:oleObj spid="_x0000_s17413" name="Lygtis" r:id="rId4" imgW="469696" imgH="393529" progId="Equation.3">
                  <p:embed/>
                </p:oleObj>
              </mc:Choice>
              <mc:Fallback>
                <p:oleObj name="Lygtis" r:id="rId4" imgW="469696"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1704975"/>
                        <a:ext cx="1368425"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3" name="Picture 5" descr="fig6_2"/>
          <p:cNvPicPr>
            <a:picLocks noChangeAspect="1" noChangeArrowheads="1"/>
          </p:cNvPicPr>
          <p:nvPr/>
        </p:nvPicPr>
        <p:blipFill>
          <a:blip r:embed="rId6" cstate="print"/>
          <a:srcRect/>
          <a:stretch>
            <a:fillRect/>
          </a:stretch>
        </p:blipFill>
        <p:spPr bwMode="auto">
          <a:xfrm>
            <a:off x="2793306" y="3531668"/>
            <a:ext cx="6296047" cy="2748521"/>
          </a:xfrm>
          <a:prstGeom prst="rect">
            <a:avLst/>
          </a:prstGeom>
          <a:noFill/>
          <a:ln w="9525">
            <a:noFill/>
            <a:miter lim="800000"/>
            <a:headEnd/>
            <a:tailEnd/>
          </a:ln>
        </p:spPr>
      </p:pic>
      <p:sp>
        <p:nvSpPr>
          <p:cNvPr id="17414" name="Text Box 6"/>
          <p:cNvSpPr txBox="1">
            <a:spLocks noChangeArrowheads="1"/>
          </p:cNvSpPr>
          <p:nvPr/>
        </p:nvSpPr>
        <p:spPr bwMode="auto">
          <a:xfrm>
            <a:off x="2908301" y="2749551"/>
            <a:ext cx="729943" cy="523220"/>
          </a:xfrm>
          <a:prstGeom prst="rect">
            <a:avLst/>
          </a:prstGeom>
          <a:noFill/>
          <a:ln w="9525">
            <a:noFill/>
            <a:miter lim="800000"/>
            <a:headEnd/>
            <a:tailEnd/>
          </a:ln>
          <a:effectLst/>
        </p:spPr>
        <p:txBody>
          <a:bodyPr wrap="none">
            <a:spAutoFit/>
          </a:bodyPr>
          <a:lstStyle/>
          <a:p>
            <a:pPr eaLnBrk="1" hangingPunct="1"/>
            <a:r>
              <a:rPr lang="lt-LT" sz="2800"/>
              <a:t>Zipf</a:t>
            </a:r>
          </a:p>
        </p:txBody>
      </p:sp>
      <p:sp>
        <p:nvSpPr>
          <p:cNvPr id="17415" name="Text Box 7"/>
          <p:cNvSpPr txBox="1">
            <a:spLocks noChangeArrowheads="1"/>
          </p:cNvSpPr>
          <p:nvPr/>
        </p:nvSpPr>
        <p:spPr bwMode="auto">
          <a:xfrm>
            <a:off x="7299326" y="2800352"/>
            <a:ext cx="840295" cy="461665"/>
          </a:xfrm>
          <a:prstGeom prst="rect">
            <a:avLst/>
          </a:prstGeom>
          <a:noFill/>
          <a:ln w="9525">
            <a:noFill/>
            <a:miter lim="800000"/>
            <a:headEnd/>
            <a:tailEnd/>
          </a:ln>
          <a:effectLst/>
        </p:spPr>
        <p:txBody>
          <a:bodyPr wrap="none">
            <a:spAutoFit/>
          </a:bodyPr>
          <a:lstStyle/>
          <a:p>
            <a:pPr eaLnBrk="1" hangingPunct="1"/>
            <a:r>
              <a:rPr lang="lt-LT" sz="2400"/>
              <a:t>Heap</a:t>
            </a:r>
          </a:p>
        </p:txBody>
      </p:sp>
      <p:sp>
        <p:nvSpPr>
          <p:cNvPr id="17416" name="Oval 8"/>
          <p:cNvSpPr>
            <a:spLocks noChangeArrowheads="1"/>
          </p:cNvSpPr>
          <p:nvPr/>
        </p:nvSpPr>
        <p:spPr bwMode="auto">
          <a:xfrm>
            <a:off x="7104063" y="2565400"/>
            <a:ext cx="1368425" cy="863600"/>
          </a:xfrm>
          <a:prstGeom prst="ellipse">
            <a:avLst/>
          </a:prstGeom>
          <a:noFill/>
          <a:ln w="38100">
            <a:solidFill>
              <a:srgbClr val="FF0000"/>
            </a:solidFill>
            <a:round/>
            <a:headEnd/>
            <a:tailEnd/>
          </a:ln>
          <a:effectLst/>
        </p:spPr>
        <p:txBody>
          <a:bodyPr wrap="none" anchor="ctr"/>
          <a:lstStyle/>
          <a:p>
            <a:pPr eaLnBrk="1" hangingPunct="1"/>
            <a:endParaRPr lang="en-GB"/>
          </a:p>
        </p:txBody>
      </p:sp>
      <p:sp>
        <p:nvSpPr>
          <p:cNvPr id="9" name="Rectangle 8"/>
          <p:cNvSpPr/>
          <p:nvPr/>
        </p:nvSpPr>
        <p:spPr>
          <a:xfrm>
            <a:off x="5784070" y="1240170"/>
            <a:ext cx="4506938" cy="523220"/>
          </a:xfrm>
          <a:prstGeom prst="rect">
            <a:avLst/>
          </a:prstGeom>
        </p:spPr>
        <p:txBody>
          <a:bodyPr wrap="none">
            <a:spAutoFit/>
          </a:bodyPr>
          <a:lstStyle/>
          <a:p>
            <a:pPr algn="ctr">
              <a:buFontTx/>
              <a:buNone/>
            </a:pPr>
            <a:r>
              <a:rPr lang="en-GB" sz="2800" dirty="0" smtClean="0">
                <a:latin typeface="+mn-lt"/>
              </a:rPr>
              <a:t>Inverse h</a:t>
            </a:r>
            <a:r>
              <a:rPr lang="lt-LT" sz="2800" dirty="0" err="1" smtClean="0">
                <a:latin typeface="+mn-lt"/>
              </a:rPr>
              <a:t>yperbolic</a:t>
            </a:r>
            <a:r>
              <a:rPr lang="lt-LT" sz="2800" dirty="0" smtClean="0">
                <a:latin typeface="+mn-lt"/>
              </a:rPr>
              <a:t> </a:t>
            </a:r>
            <a:r>
              <a:rPr lang="en-US" sz="2800" dirty="0" smtClean="0">
                <a:latin typeface="+mn-lt"/>
              </a:rPr>
              <a:t>function </a:t>
            </a:r>
            <a:endParaRPr lang="lt-LT" sz="2800" baseline="30000" dirty="0" smtClean="0">
              <a:latin typeface="+mn-lt"/>
            </a:endParaRPr>
          </a:p>
        </p:txBody>
      </p:sp>
      <p:sp>
        <p:nvSpPr>
          <p:cNvPr id="10" name="Slide Number Placeholder 9"/>
          <p:cNvSpPr>
            <a:spLocks noGrp="1"/>
          </p:cNvSpPr>
          <p:nvPr>
            <p:ph type="sldNum" sz="quarter" idx="12"/>
          </p:nvPr>
        </p:nvSpPr>
        <p:spPr/>
        <p:txBody>
          <a:bodyPr/>
          <a:lstStyle/>
          <a:p>
            <a:fld id="{E70C9B0F-B481-4F47-9176-EB13D4B6D79F}" type="slidenum">
              <a:rPr lang="lt-LT" smtClean="0"/>
              <a:pPr/>
              <a:t>13</a:t>
            </a:fld>
            <a:endParaRPr lang="lt-LT"/>
          </a:p>
        </p:txBody>
      </p:sp>
      <p:sp>
        <p:nvSpPr>
          <p:cNvPr id="12" name="Date Placeholder 11"/>
          <p:cNvSpPr>
            <a:spLocks noGrp="1"/>
          </p:cNvSpPr>
          <p:nvPr>
            <p:ph type="dt" sz="half" idx="10"/>
          </p:nvPr>
        </p:nvSpPr>
        <p:spPr/>
        <p:txBody>
          <a:bodyPr/>
          <a:lstStyle/>
          <a:p>
            <a:pPr>
              <a:defRPr/>
            </a:pPr>
            <a:fld id="{76928352-CA5A-4BFE-9924-83399FB129BE}" type="datetime1">
              <a:rPr lang="en-GB" smtClean="0"/>
              <a:t>14/11/2013</a:t>
            </a:fld>
            <a:endParaRPr lang="lt-L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Wikipedia-n-zipf"/>
          <p:cNvPicPr>
            <a:picLocks noChangeAspect="1" noChangeArrowheads="1"/>
          </p:cNvPicPr>
          <p:nvPr/>
        </p:nvPicPr>
        <p:blipFill>
          <a:blip r:embed="rId3" cstate="print"/>
          <a:srcRect/>
          <a:stretch>
            <a:fillRect/>
          </a:stretch>
        </p:blipFill>
        <p:spPr bwMode="auto">
          <a:xfrm>
            <a:off x="2182466" y="1138064"/>
            <a:ext cx="7008812" cy="5256212"/>
          </a:xfrm>
          <a:prstGeom prst="rect">
            <a:avLst/>
          </a:prstGeom>
          <a:noFill/>
          <a:ln w="9525">
            <a:noFill/>
            <a:miter lim="800000"/>
            <a:headEnd/>
            <a:tailEnd/>
          </a:ln>
        </p:spPr>
      </p:pic>
      <p:sp>
        <p:nvSpPr>
          <p:cNvPr id="18435" name="Text Box 6"/>
          <p:cNvSpPr txBox="1">
            <a:spLocks noChangeArrowheads="1"/>
          </p:cNvSpPr>
          <p:nvPr/>
        </p:nvSpPr>
        <p:spPr bwMode="auto">
          <a:xfrm>
            <a:off x="4432062" y="415055"/>
            <a:ext cx="2919454" cy="523220"/>
          </a:xfrm>
          <a:prstGeom prst="rect">
            <a:avLst/>
          </a:prstGeom>
          <a:noFill/>
          <a:ln w="9525">
            <a:noFill/>
            <a:miter lim="800000"/>
            <a:headEnd/>
            <a:tailEnd/>
          </a:ln>
          <a:effectLst/>
        </p:spPr>
        <p:txBody>
          <a:bodyPr wrap="none">
            <a:spAutoFit/>
          </a:bodyPr>
          <a:lstStyle/>
          <a:p>
            <a:pPr eaLnBrk="1" hangingPunct="1"/>
            <a:r>
              <a:rPr lang="lt-LT" sz="2800" b="1" dirty="0" err="1" smtClean="0">
                <a:solidFill>
                  <a:srgbClr val="000099"/>
                </a:solidFill>
              </a:rPr>
              <a:t>Wikipedia</a:t>
            </a:r>
            <a:r>
              <a:rPr lang="lt-LT" sz="2800" b="1" dirty="0" smtClean="0">
                <a:solidFill>
                  <a:srgbClr val="000099"/>
                </a:solidFill>
              </a:rPr>
              <a:t> </a:t>
            </a:r>
            <a:r>
              <a:rPr lang="lt-LT" sz="2800" b="1" dirty="0" err="1">
                <a:solidFill>
                  <a:srgbClr val="000099"/>
                </a:solidFill>
              </a:rPr>
              <a:t>content</a:t>
            </a:r>
            <a:endParaRPr lang="lt-LT" sz="2800" b="1" dirty="0">
              <a:solidFill>
                <a:srgbClr val="000099"/>
              </a:solidFill>
            </a:endParaRPr>
          </a:p>
        </p:txBody>
      </p:sp>
      <p:sp>
        <p:nvSpPr>
          <p:cNvPr id="4" name="Slide Number Placeholder 3"/>
          <p:cNvSpPr>
            <a:spLocks noGrp="1"/>
          </p:cNvSpPr>
          <p:nvPr>
            <p:ph type="sldNum" sz="quarter" idx="12"/>
          </p:nvPr>
        </p:nvSpPr>
        <p:spPr/>
        <p:txBody>
          <a:bodyPr/>
          <a:lstStyle/>
          <a:p>
            <a:fld id="{27BC21BE-A064-48BB-A390-B28D9C68FE4C}" type="slidenum">
              <a:rPr lang="en-GB" smtClean="0"/>
              <a:pPr/>
              <a:t>14</a:t>
            </a:fld>
            <a:endParaRPr lang="en-GB"/>
          </a:p>
        </p:txBody>
      </p:sp>
      <p:sp>
        <p:nvSpPr>
          <p:cNvPr id="6" name="Date Placeholder 5"/>
          <p:cNvSpPr>
            <a:spLocks noGrp="1"/>
          </p:cNvSpPr>
          <p:nvPr>
            <p:ph type="dt" sz="half" idx="10"/>
          </p:nvPr>
        </p:nvSpPr>
        <p:spPr/>
        <p:txBody>
          <a:bodyPr/>
          <a:lstStyle/>
          <a:p>
            <a:pPr>
              <a:defRPr/>
            </a:pPr>
            <a:fld id="{3D665D60-3E35-4A83-A1E9-7D3FB8246A74}" type="datetime1">
              <a:rPr lang="en-GB" smtClean="0"/>
              <a:t>14/11/2013</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gutenberg"/>
          <p:cNvPicPr>
            <a:picLocks noChangeAspect="1" noChangeArrowheads="1"/>
          </p:cNvPicPr>
          <p:nvPr/>
        </p:nvPicPr>
        <p:blipFill>
          <a:blip r:embed="rId3" cstate="print"/>
          <a:srcRect/>
          <a:stretch>
            <a:fillRect/>
          </a:stretch>
        </p:blipFill>
        <p:spPr bwMode="auto">
          <a:xfrm>
            <a:off x="2570642" y="1190451"/>
            <a:ext cx="5905500" cy="5418138"/>
          </a:xfrm>
          <a:prstGeom prst="rect">
            <a:avLst/>
          </a:prstGeom>
          <a:noFill/>
          <a:ln w="9525">
            <a:noFill/>
            <a:miter lim="800000"/>
            <a:headEnd/>
            <a:tailEnd/>
          </a:ln>
        </p:spPr>
      </p:pic>
      <p:sp>
        <p:nvSpPr>
          <p:cNvPr id="19459" name="Text Box 5"/>
          <p:cNvSpPr txBox="1">
            <a:spLocks noChangeArrowheads="1"/>
          </p:cNvSpPr>
          <p:nvPr/>
        </p:nvSpPr>
        <p:spPr bwMode="auto">
          <a:xfrm>
            <a:off x="4079876" y="404814"/>
            <a:ext cx="3602525" cy="584775"/>
          </a:xfrm>
          <a:prstGeom prst="rect">
            <a:avLst/>
          </a:prstGeom>
          <a:noFill/>
          <a:ln w="9525">
            <a:noFill/>
            <a:miter lim="800000"/>
            <a:headEnd/>
            <a:tailEnd/>
          </a:ln>
          <a:effectLst/>
        </p:spPr>
        <p:txBody>
          <a:bodyPr wrap="none">
            <a:spAutoFit/>
          </a:bodyPr>
          <a:lstStyle/>
          <a:p>
            <a:pPr eaLnBrk="1" hangingPunct="1"/>
            <a:r>
              <a:rPr lang="en-GB" sz="3200" b="1" dirty="0">
                <a:solidFill>
                  <a:srgbClr val="000099"/>
                </a:solidFill>
              </a:rPr>
              <a:t>www.gutenberg.org</a:t>
            </a:r>
            <a:endParaRPr lang="lt-LT" sz="3200" b="1" dirty="0">
              <a:solidFill>
                <a:srgbClr val="000099"/>
              </a:solidFill>
            </a:endParaRPr>
          </a:p>
        </p:txBody>
      </p:sp>
      <p:sp>
        <p:nvSpPr>
          <p:cNvPr id="4" name="Slide Number Placeholder 3"/>
          <p:cNvSpPr>
            <a:spLocks noGrp="1"/>
          </p:cNvSpPr>
          <p:nvPr>
            <p:ph type="sldNum" sz="quarter" idx="12"/>
          </p:nvPr>
        </p:nvSpPr>
        <p:spPr/>
        <p:txBody>
          <a:bodyPr/>
          <a:lstStyle/>
          <a:p>
            <a:fld id="{27BC21BE-A064-48BB-A390-B28D9C68FE4C}" type="slidenum">
              <a:rPr lang="en-GB" smtClean="0"/>
              <a:pPr/>
              <a:t>15</a:t>
            </a:fld>
            <a:endParaRPr lang="en-GB"/>
          </a:p>
        </p:txBody>
      </p:sp>
      <p:sp>
        <p:nvSpPr>
          <p:cNvPr id="6" name="Date Placeholder 5"/>
          <p:cNvSpPr>
            <a:spLocks noGrp="1"/>
          </p:cNvSpPr>
          <p:nvPr>
            <p:ph type="dt" sz="half" idx="10"/>
          </p:nvPr>
        </p:nvSpPr>
        <p:spPr/>
        <p:txBody>
          <a:bodyPr/>
          <a:lstStyle/>
          <a:p>
            <a:pPr>
              <a:defRPr/>
            </a:pPr>
            <a:fld id="{06913984-DF89-4263-A242-C744E1737DB3}" type="datetime1">
              <a:rPr lang="en-GB" smtClean="0"/>
              <a:t>14/11/2013</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a:r>
              <a:rPr lang="lt-LT" sz="3600" dirty="0" smtClean="0"/>
              <a:t>OSCAR WILDE</a:t>
            </a:r>
          </a:p>
        </p:txBody>
      </p:sp>
      <p:sp>
        <p:nvSpPr>
          <p:cNvPr id="40963" name="Rectangle 3"/>
          <p:cNvSpPr>
            <a:spLocks noGrp="1" noChangeArrowheads="1"/>
          </p:cNvSpPr>
          <p:nvPr>
            <p:ph idx="1"/>
          </p:nvPr>
        </p:nvSpPr>
        <p:spPr>
          <a:xfrm>
            <a:off x="2530259" y="1762995"/>
            <a:ext cx="7646096" cy="4351338"/>
          </a:xfrm>
        </p:spPr>
        <p:txBody>
          <a:bodyPr rtlCol="0">
            <a:normAutofit/>
          </a:bodyPr>
          <a:lstStyle/>
          <a:p>
            <a:pPr algn="ctr" fontAlgn="auto">
              <a:lnSpc>
                <a:spcPct val="80000"/>
              </a:lnSpc>
              <a:spcAft>
                <a:spcPts val="0"/>
              </a:spcAft>
              <a:buFontTx/>
              <a:buNone/>
              <a:defRPr/>
            </a:pPr>
            <a:r>
              <a:rPr lang="en-US" sz="3500" b="1" dirty="0" smtClean="0">
                <a:solidFill>
                  <a:srgbClr val="FF0000"/>
                </a:solidFill>
              </a:rPr>
              <a:t>The Picture of Dorian Gray</a:t>
            </a:r>
            <a:endParaRPr lang="lt-LT" sz="3500" b="1" dirty="0" smtClean="0">
              <a:solidFill>
                <a:srgbClr val="FF0000"/>
              </a:solidFill>
            </a:endParaRPr>
          </a:p>
          <a:p>
            <a:pPr fontAlgn="auto">
              <a:lnSpc>
                <a:spcPct val="80000"/>
              </a:lnSpc>
              <a:spcAft>
                <a:spcPts val="0"/>
              </a:spcAft>
              <a:buFontTx/>
              <a:buNone/>
              <a:defRPr/>
            </a:pPr>
            <a:r>
              <a:rPr lang="en-US" sz="1800" dirty="0" smtClean="0"/>
              <a:t>CHAPTER 1</a:t>
            </a:r>
          </a:p>
          <a:p>
            <a:pPr fontAlgn="auto">
              <a:lnSpc>
                <a:spcPct val="80000"/>
              </a:lnSpc>
              <a:spcAft>
                <a:spcPts val="0"/>
              </a:spcAft>
              <a:buFont typeface="Arial" panose="020B0604020202020204" pitchFamily="34" charset="0"/>
              <a:buChar char="•"/>
              <a:defRPr/>
            </a:pPr>
            <a:endParaRPr lang="en-US" sz="1800" dirty="0" smtClean="0"/>
          </a:p>
          <a:p>
            <a:pPr fontAlgn="auto">
              <a:lnSpc>
                <a:spcPct val="80000"/>
              </a:lnSpc>
              <a:spcAft>
                <a:spcPts val="0"/>
              </a:spcAft>
              <a:buFontTx/>
              <a:buNone/>
              <a:defRPr/>
            </a:pPr>
            <a:r>
              <a:rPr lang="en-US" sz="1800" dirty="0" smtClean="0"/>
              <a:t>The studio was filled with the rich </a:t>
            </a:r>
            <a:r>
              <a:rPr lang="en-US" sz="1800" dirty="0" err="1" smtClean="0"/>
              <a:t>odour</a:t>
            </a:r>
            <a:r>
              <a:rPr lang="en-US" sz="1800" dirty="0" smtClean="0"/>
              <a:t> of roses, and when the light</a:t>
            </a:r>
          </a:p>
          <a:p>
            <a:pPr fontAlgn="auto">
              <a:lnSpc>
                <a:spcPct val="80000"/>
              </a:lnSpc>
              <a:spcAft>
                <a:spcPts val="0"/>
              </a:spcAft>
              <a:buFontTx/>
              <a:buNone/>
              <a:defRPr/>
            </a:pPr>
            <a:r>
              <a:rPr lang="en-US" sz="1800" dirty="0" smtClean="0"/>
              <a:t>summer wind stirred amidst the trees of the garden, there came through</a:t>
            </a:r>
          </a:p>
          <a:p>
            <a:pPr fontAlgn="auto">
              <a:lnSpc>
                <a:spcPct val="80000"/>
              </a:lnSpc>
              <a:spcAft>
                <a:spcPts val="0"/>
              </a:spcAft>
              <a:buFontTx/>
              <a:buNone/>
              <a:defRPr/>
            </a:pPr>
            <a:r>
              <a:rPr lang="en-US" sz="1800" dirty="0" smtClean="0"/>
              <a:t>the open door the heavy scent of the lilac, or the more delicate</a:t>
            </a:r>
          </a:p>
          <a:p>
            <a:pPr fontAlgn="auto">
              <a:lnSpc>
                <a:spcPct val="80000"/>
              </a:lnSpc>
              <a:spcAft>
                <a:spcPts val="0"/>
              </a:spcAft>
              <a:buFontTx/>
              <a:buNone/>
              <a:defRPr/>
            </a:pPr>
            <a:r>
              <a:rPr lang="en-US" sz="1800" dirty="0" smtClean="0"/>
              <a:t>perfume of the pink-flowering thorn.</a:t>
            </a:r>
          </a:p>
          <a:p>
            <a:pPr fontAlgn="auto">
              <a:lnSpc>
                <a:spcPct val="80000"/>
              </a:lnSpc>
              <a:spcAft>
                <a:spcPts val="0"/>
              </a:spcAft>
              <a:buFont typeface="Arial" panose="020B0604020202020204" pitchFamily="34" charset="0"/>
              <a:buChar char="•"/>
              <a:defRPr/>
            </a:pPr>
            <a:endParaRPr lang="en-US" sz="1800" dirty="0" smtClean="0"/>
          </a:p>
          <a:p>
            <a:pPr fontAlgn="auto">
              <a:lnSpc>
                <a:spcPct val="80000"/>
              </a:lnSpc>
              <a:spcAft>
                <a:spcPts val="0"/>
              </a:spcAft>
              <a:buFontTx/>
              <a:buNone/>
              <a:defRPr/>
            </a:pPr>
            <a:r>
              <a:rPr lang="en-US" sz="1800" dirty="0" smtClean="0"/>
              <a:t>From the corner of the divan of Persian saddle-bags on which he was</a:t>
            </a:r>
          </a:p>
          <a:p>
            <a:pPr fontAlgn="auto">
              <a:lnSpc>
                <a:spcPct val="80000"/>
              </a:lnSpc>
              <a:spcAft>
                <a:spcPts val="0"/>
              </a:spcAft>
              <a:buFontTx/>
              <a:buNone/>
              <a:defRPr/>
            </a:pPr>
            <a:r>
              <a:rPr lang="en-US" sz="1800" dirty="0" smtClean="0"/>
              <a:t>lying, smoking, as was his custom, innumerable cigarettes, Lord Henry</a:t>
            </a:r>
          </a:p>
          <a:p>
            <a:pPr fontAlgn="auto">
              <a:lnSpc>
                <a:spcPct val="80000"/>
              </a:lnSpc>
              <a:spcAft>
                <a:spcPts val="0"/>
              </a:spcAft>
              <a:buFontTx/>
              <a:buNone/>
              <a:defRPr/>
            </a:pPr>
            <a:r>
              <a:rPr lang="en-US" sz="1800" dirty="0" smtClean="0"/>
              <a:t>Wotton could just catch the gleam of the honey-sweet and honey-</a:t>
            </a:r>
            <a:r>
              <a:rPr lang="en-US" sz="1800" dirty="0" err="1" smtClean="0"/>
              <a:t>coloured</a:t>
            </a:r>
            <a:endParaRPr lang="en-US" sz="1800" dirty="0" smtClean="0"/>
          </a:p>
          <a:p>
            <a:pPr fontAlgn="auto">
              <a:lnSpc>
                <a:spcPct val="80000"/>
              </a:lnSpc>
              <a:spcAft>
                <a:spcPts val="0"/>
              </a:spcAft>
              <a:buFontTx/>
              <a:buNone/>
              <a:defRPr/>
            </a:pPr>
            <a:r>
              <a:rPr lang="en-US" sz="1800" dirty="0" smtClean="0"/>
              <a:t>blossoms of a laburnum, whose tremulous branches seemed hardly able to</a:t>
            </a:r>
          </a:p>
          <a:p>
            <a:pPr fontAlgn="auto">
              <a:lnSpc>
                <a:spcPct val="80000"/>
              </a:lnSpc>
              <a:spcAft>
                <a:spcPts val="0"/>
              </a:spcAft>
              <a:buFontTx/>
              <a:buNone/>
              <a:defRPr/>
            </a:pPr>
            <a:r>
              <a:rPr lang="en-US" sz="1800" dirty="0" smtClean="0"/>
              <a:t>bear the burden of a beauty so </a:t>
            </a:r>
            <a:r>
              <a:rPr lang="en-US" sz="1800" dirty="0" err="1" smtClean="0"/>
              <a:t>flamelike</a:t>
            </a:r>
            <a:r>
              <a:rPr lang="en-US" sz="1800" dirty="0" smtClean="0"/>
              <a:t> as theirs;</a:t>
            </a:r>
            <a:endParaRPr lang="lt-LT" sz="1800" dirty="0" smtClean="0"/>
          </a:p>
          <a:p>
            <a:pPr fontAlgn="auto">
              <a:lnSpc>
                <a:spcPct val="80000"/>
              </a:lnSpc>
              <a:spcAft>
                <a:spcPts val="0"/>
              </a:spcAft>
              <a:buFontTx/>
              <a:buNone/>
              <a:defRPr/>
            </a:pPr>
            <a:r>
              <a:rPr lang="lt-LT" sz="1800" dirty="0" smtClean="0"/>
              <a:t>....   ....    ....   </a:t>
            </a:r>
          </a:p>
        </p:txBody>
      </p:sp>
      <p:sp>
        <p:nvSpPr>
          <p:cNvPr id="4" name="Slide Number Placeholder 3"/>
          <p:cNvSpPr>
            <a:spLocks noGrp="1"/>
          </p:cNvSpPr>
          <p:nvPr>
            <p:ph type="sldNum" sz="quarter" idx="12"/>
          </p:nvPr>
        </p:nvSpPr>
        <p:spPr/>
        <p:txBody>
          <a:bodyPr/>
          <a:lstStyle/>
          <a:p>
            <a:fld id="{7E1F987B-18F3-4E66-9D73-0D9A6437805B}" type="slidenum">
              <a:rPr lang="en-GB" smtClean="0"/>
              <a:pPr/>
              <a:t>16</a:t>
            </a:fld>
            <a:endParaRPr lang="en-GB"/>
          </a:p>
        </p:txBody>
      </p:sp>
      <p:sp>
        <p:nvSpPr>
          <p:cNvPr id="6" name="Date Placeholder 5"/>
          <p:cNvSpPr>
            <a:spLocks noGrp="1"/>
          </p:cNvSpPr>
          <p:nvPr>
            <p:ph type="dt" sz="half" idx="10"/>
          </p:nvPr>
        </p:nvSpPr>
        <p:spPr/>
        <p:txBody>
          <a:bodyPr/>
          <a:lstStyle/>
          <a:p>
            <a:pPr>
              <a:defRPr/>
            </a:pPr>
            <a:fld id="{3A55A9A0-09C4-4DF6-9EDC-BE69E6D8D151}" type="datetime1">
              <a:rPr lang="en-GB" smtClean="0"/>
              <a:t>14/11/2013</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b="1" dirty="0" smtClean="0">
                <a:solidFill>
                  <a:srgbClr val="000099"/>
                </a:solidFill>
              </a:rPr>
              <a:t>Analysis (1):</a:t>
            </a:r>
            <a:endParaRPr lang="lt-LT" b="1" dirty="0" smtClean="0">
              <a:solidFill>
                <a:srgbClr val="000099"/>
              </a:solidFill>
            </a:endParaRPr>
          </a:p>
        </p:txBody>
      </p:sp>
      <p:sp>
        <p:nvSpPr>
          <p:cNvPr id="40963" name="Rectangle 3"/>
          <p:cNvSpPr>
            <a:spLocks noGrp="1" noChangeArrowheads="1"/>
          </p:cNvSpPr>
          <p:nvPr>
            <p:ph idx="1"/>
          </p:nvPr>
        </p:nvSpPr>
        <p:spPr>
          <a:xfrm>
            <a:off x="838200" y="1825627"/>
            <a:ext cx="10515600" cy="3535515"/>
          </a:xfrm>
        </p:spPr>
        <p:txBody>
          <a:bodyPr rtlCol="0">
            <a:normAutofit/>
          </a:bodyPr>
          <a:lstStyle/>
          <a:p>
            <a:pPr fontAlgn="auto">
              <a:lnSpc>
                <a:spcPct val="80000"/>
              </a:lnSpc>
              <a:spcAft>
                <a:spcPts val="0"/>
              </a:spcAft>
              <a:buFontTx/>
              <a:buNone/>
              <a:defRPr/>
            </a:pPr>
            <a:r>
              <a:rPr lang="lt-LT" sz="2400" dirty="0" smtClean="0"/>
              <a:t>1. </a:t>
            </a:r>
            <a:r>
              <a:rPr lang="en-GB" sz="2400" dirty="0" smtClean="0"/>
              <a:t>All the words indentified (a word is combination of letters followed by a space)</a:t>
            </a:r>
            <a:endParaRPr lang="lt-LT" sz="2400" dirty="0" smtClean="0"/>
          </a:p>
          <a:p>
            <a:pPr fontAlgn="auto">
              <a:lnSpc>
                <a:spcPct val="80000"/>
              </a:lnSpc>
              <a:spcAft>
                <a:spcPts val="0"/>
              </a:spcAft>
              <a:buFontTx/>
              <a:buNone/>
              <a:defRPr/>
            </a:pPr>
            <a:r>
              <a:rPr lang="lt-LT" sz="2400" dirty="0" smtClean="0"/>
              <a:t>2. </a:t>
            </a:r>
            <a:r>
              <a:rPr lang="lt-LT" sz="2400" dirty="0" err="1" smtClean="0"/>
              <a:t>Gramma</a:t>
            </a:r>
            <a:r>
              <a:rPr lang="en-GB" sz="2400" dirty="0" err="1" smtClean="0"/>
              <a:t>tical</a:t>
            </a:r>
            <a:r>
              <a:rPr lang="en-GB" sz="2400" dirty="0" smtClean="0"/>
              <a:t> forms (function words) </a:t>
            </a:r>
            <a:r>
              <a:rPr lang="lt-LT" sz="2400" dirty="0" err="1" smtClean="0"/>
              <a:t>not</a:t>
            </a:r>
            <a:r>
              <a:rPr lang="lt-LT" sz="2400" dirty="0" smtClean="0"/>
              <a:t> </a:t>
            </a:r>
            <a:r>
              <a:rPr lang="lt-LT" sz="2400" dirty="0" err="1" smtClean="0"/>
              <a:t>excluded</a:t>
            </a:r>
            <a:endParaRPr lang="lt-LT" sz="2400" dirty="0" smtClean="0"/>
          </a:p>
          <a:p>
            <a:pPr fontAlgn="auto">
              <a:lnSpc>
                <a:spcPct val="80000"/>
              </a:lnSpc>
              <a:spcAft>
                <a:spcPts val="0"/>
              </a:spcAft>
              <a:buFontTx/>
              <a:buNone/>
              <a:defRPr/>
            </a:pPr>
            <a:r>
              <a:rPr lang="lt-LT" sz="2400" dirty="0" smtClean="0"/>
              <a:t>3. </a:t>
            </a:r>
            <a:r>
              <a:rPr lang="en-GB" sz="2400" dirty="0" smtClean="0"/>
              <a:t>S</a:t>
            </a:r>
            <a:r>
              <a:rPr lang="lt-LT" sz="2400" dirty="0" err="1" smtClean="0"/>
              <a:t>yntactical</a:t>
            </a:r>
            <a:r>
              <a:rPr lang="lt-LT" sz="2400" dirty="0" smtClean="0"/>
              <a:t> </a:t>
            </a:r>
            <a:r>
              <a:rPr lang="lt-LT" sz="2400" dirty="0" err="1" smtClean="0"/>
              <a:t>and</a:t>
            </a:r>
            <a:r>
              <a:rPr lang="lt-LT" sz="2400" dirty="0" smtClean="0"/>
              <a:t> </a:t>
            </a:r>
            <a:r>
              <a:rPr lang="lt-LT" sz="2400" dirty="0" err="1" smtClean="0"/>
              <a:t>puctuation</a:t>
            </a:r>
            <a:r>
              <a:rPr lang="lt-LT" sz="2400" dirty="0" smtClean="0"/>
              <a:t> </a:t>
            </a:r>
            <a:r>
              <a:rPr lang="lt-LT" sz="2400" dirty="0" err="1" smtClean="0"/>
              <a:t>marks</a:t>
            </a:r>
            <a:r>
              <a:rPr lang="lt-LT" sz="2400" dirty="0" smtClean="0"/>
              <a:t> </a:t>
            </a:r>
            <a:r>
              <a:rPr lang="lt-LT" sz="2400" dirty="0" err="1" smtClean="0"/>
              <a:t>removed</a:t>
            </a:r>
            <a:endParaRPr lang="lt-LT" sz="2400" dirty="0" smtClean="0"/>
          </a:p>
          <a:p>
            <a:pPr fontAlgn="auto">
              <a:lnSpc>
                <a:spcPct val="80000"/>
              </a:lnSpc>
              <a:spcAft>
                <a:spcPts val="0"/>
              </a:spcAft>
              <a:buFontTx/>
              <a:buNone/>
              <a:defRPr/>
            </a:pPr>
            <a:r>
              <a:rPr lang="lt-LT" sz="2400" dirty="0" smtClean="0"/>
              <a:t>4. 's </a:t>
            </a:r>
            <a:r>
              <a:rPr lang="lt-LT" sz="2400" dirty="0" err="1" smtClean="0"/>
              <a:t>not</a:t>
            </a:r>
            <a:r>
              <a:rPr lang="lt-LT" sz="2400" dirty="0" smtClean="0"/>
              <a:t> </a:t>
            </a:r>
            <a:r>
              <a:rPr lang="lt-LT" sz="2400" dirty="0" err="1" smtClean="0"/>
              <a:t>excluded</a:t>
            </a:r>
            <a:endParaRPr lang="lt-LT" sz="2400" dirty="0" smtClean="0"/>
          </a:p>
          <a:p>
            <a:pPr fontAlgn="auto">
              <a:lnSpc>
                <a:spcPct val="80000"/>
              </a:lnSpc>
              <a:spcAft>
                <a:spcPts val="0"/>
              </a:spcAft>
              <a:buFontTx/>
              <a:buNone/>
              <a:defRPr/>
            </a:pPr>
            <a:r>
              <a:rPr lang="lt-LT" sz="2400" dirty="0" smtClean="0"/>
              <a:t>5. </a:t>
            </a:r>
            <a:r>
              <a:rPr lang="lt-LT" sz="2400" dirty="0" err="1" smtClean="0"/>
              <a:t>Decapitalization</a:t>
            </a:r>
            <a:r>
              <a:rPr lang="lt-LT" sz="2400" dirty="0" smtClean="0"/>
              <a:t> </a:t>
            </a:r>
            <a:r>
              <a:rPr lang="lt-LT" sz="2400" dirty="0" err="1" smtClean="0"/>
              <a:t>performed</a:t>
            </a:r>
            <a:endParaRPr lang="lt-LT" sz="2400" dirty="0" smtClean="0"/>
          </a:p>
          <a:p>
            <a:pPr fontAlgn="auto">
              <a:lnSpc>
                <a:spcPct val="80000"/>
              </a:lnSpc>
              <a:spcAft>
                <a:spcPts val="0"/>
              </a:spcAft>
              <a:buFontTx/>
              <a:buNone/>
              <a:defRPr/>
            </a:pPr>
            <a:r>
              <a:rPr lang="lt-LT" sz="2400" dirty="0" smtClean="0"/>
              <a:t>6. </a:t>
            </a:r>
            <a:r>
              <a:rPr lang="en-GB" sz="2400" dirty="0" err="1" smtClean="0"/>
              <a:t>C</a:t>
            </a:r>
            <a:r>
              <a:rPr lang="lt-LT" sz="2400" dirty="0" err="1" smtClean="0"/>
              <a:t>alculation</a:t>
            </a:r>
            <a:r>
              <a:rPr lang="lt-LT" sz="2400" dirty="0" smtClean="0"/>
              <a:t> </a:t>
            </a:r>
            <a:r>
              <a:rPr lang="lt-LT" sz="2400" dirty="0" err="1" smtClean="0"/>
              <a:t>of</a:t>
            </a:r>
            <a:r>
              <a:rPr lang="lt-LT" sz="2400" dirty="0" smtClean="0"/>
              <a:t> </a:t>
            </a:r>
            <a:r>
              <a:rPr lang="en-GB" sz="2400" dirty="0" smtClean="0"/>
              <a:t>word </a:t>
            </a:r>
            <a:r>
              <a:rPr lang="lt-LT" sz="2400" dirty="0" err="1" smtClean="0"/>
              <a:t>frequency</a:t>
            </a:r>
            <a:r>
              <a:rPr lang="lt-LT" sz="2400" dirty="0" smtClean="0"/>
              <a:t> </a:t>
            </a:r>
            <a:r>
              <a:rPr lang="lt-LT" sz="2400" dirty="0" err="1" smtClean="0"/>
              <a:t>and</a:t>
            </a:r>
            <a:r>
              <a:rPr lang="lt-LT" sz="2400" dirty="0" smtClean="0"/>
              <a:t> </a:t>
            </a:r>
            <a:r>
              <a:rPr lang="lt-LT" sz="2400" dirty="0" err="1" smtClean="0"/>
              <a:t>ranking</a:t>
            </a:r>
            <a:r>
              <a:rPr lang="lt-LT" sz="2400" dirty="0" smtClean="0"/>
              <a:t> </a:t>
            </a:r>
            <a:r>
              <a:rPr lang="lt-LT" sz="2400" dirty="0" err="1" smtClean="0"/>
              <a:t>was</a:t>
            </a:r>
            <a:r>
              <a:rPr lang="lt-LT" sz="2400" dirty="0" smtClean="0"/>
              <a:t> </a:t>
            </a:r>
            <a:r>
              <a:rPr lang="lt-LT" sz="2400" dirty="0" err="1" smtClean="0"/>
              <a:t>performed</a:t>
            </a:r>
            <a:endParaRPr lang="lt-LT" sz="2400" dirty="0" smtClean="0"/>
          </a:p>
        </p:txBody>
      </p:sp>
      <p:sp>
        <p:nvSpPr>
          <p:cNvPr id="4" name="Slide Number Placeholder 3"/>
          <p:cNvSpPr>
            <a:spLocks noGrp="1"/>
          </p:cNvSpPr>
          <p:nvPr>
            <p:ph type="sldNum" sz="quarter" idx="12"/>
          </p:nvPr>
        </p:nvSpPr>
        <p:spPr/>
        <p:txBody>
          <a:bodyPr/>
          <a:lstStyle/>
          <a:p>
            <a:fld id="{7E1F987B-18F3-4E66-9D73-0D9A6437805B}" type="slidenum">
              <a:rPr lang="en-GB" smtClean="0"/>
              <a:pPr/>
              <a:t>17</a:t>
            </a:fld>
            <a:endParaRPr lang="en-GB"/>
          </a:p>
        </p:txBody>
      </p:sp>
      <p:sp>
        <p:nvSpPr>
          <p:cNvPr id="6" name="Date Placeholder 5"/>
          <p:cNvSpPr>
            <a:spLocks noGrp="1"/>
          </p:cNvSpPr>
          <p:nvPr>
            <p:ph type="dt" sz="half" idx="10"/>
          </p:nvPr>
        </p:nvSpPr>
        <p:spPr/>
        <p:txBody>
          <a:bodyPr/>
          <a:lstStyle/>
          <a:p>
            <a:pPr>
              <a:defRPr/>
            </a:pPr>
            <a:fld id="{C79C6F30-8B32-4008-8B04-DDA400B107D4}" type="datetime1">
              <a:rPr lang="en-GB" smtClean="0"/>
              <a:t>14/11/2013</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cstate="print"/>
          <a:srcRect/>
          <a:stretch>
            <a:fillRect/>
          </a:stretch>
        </p:blipFill>
        <p:spPr bwMode="auto">
          <a:xfrm>
            <a:off x="6022846" y="2066794"/>
            <a:ext cx="5137847" cy="4080724"/>
          </a:xfrm>
          <a:prstGeom prst="rect">
            <a:avLst/>
          </a:prstGeom>
          <a:noFill/>
          <a:ln w="9525">
            <a:noFill/>
            <a:miter lim="800000"/>
            <a:headEnd/>
            <a:tailEnd/>
          </a:ln>
        </p:spPr>
      </p:pic>
      <p:sp>
        <p:nvSpPr>
          <p:cNvPr id="21507" name="Rectangle 4"/>
          <p:cNvSpPr>
            <a:spLocks noChangeArrowheads="1"/>
          </p:cNvSpPr>
          <p:nvPr/>
        </p:nvSpPr>
        <p:spPr bwMode="auto">
          <a:xfrm>
            <a:off x="481187" y="2079320"/>
            <a:ext cx="5656567" cy="2677656"/>
          </a:xfrm>
          <a:prstGeom prst="rect">
            <a:avLst/>
          </a:prstGeom>
          <a:noFill/>
          <a:ln w="9525">
            <a:noFill/>
            <a:miter lim="800000"/>
            <a:headEnd/>
            <a:tailEnd/>
          </a:ln>
        </p:spPr>
        <p:txBody>
          <a:bodyPr wrap="square">
            <a:spAutoFit/>
          </a:bodyPr>
          <a:lstStyle/>
          <a:p>
            <a:pPr eaLnBrk="1" hangingPunct="1">
              <a:buFont typeface="Arial" pitchFamily="34" charset="0"/>
              <a:buChar char="•"/>
            </a:pPr>
            <a:r>
              <a:rPr lang="en-GB" sz="2800" dirty="0" smtClean="0">
                <a:solidFill>
                  <a:srgbClr val="000000"/>
                </a:solidFill>
                <a:latin typeface="Arial" charset="0"/>
              </a:rPr>
              <a:t> totally 60000 items (words)</a:t>
            </a:r>
          </a:p>
          <a:p>
            <a:pPr eaLnBrk="1" hangingPunct="1">
              <a:buFont typeface="Arial" pitchFamily="34" charset="0"/>
              <a:buChar char="•"/>
            </a:pPr>
            <a:r>
              <a:rPr lang="en-GB" sz="2800" dirty="0" smtClean="0">
                <a:solidFill>
                  <a:srgbClr val="000000"/>
                </a:solidFill>
                <a:latin typeface="Arial" charset="0"/>
              </a:rPr>
              <a:t> 200 words are used frequently</a:t>
            </a:r>
          </a:p>
          <a:p>
            <a:pPr eaLnBrk="1" hangingPunct="1">
              <a:buFont typeface="Arial" pitchFamily="34" charset="0"/>
              <a:buChar char="•"/>
            </a:pPr>
            <a:r>
              <a:rPr lang="en-GB" sz="2800" dirty="0" smtClean="0">
                <a:solidFill>
                  <a:srgbClr val="000000"/>
                </a:solidFill>
                <a:latin typeface="Arial" charset="0"/>
              </a:rPr>
              <a:t> the other words are used rarely</a:t>
            </a:r>
          </a:p>
          <a:p>
            <a:pPr eaLnBrk="1" hangingPunct="1">
              <a:buFont typeface="Arial" pitchFamily="34" charset="0"/>
              <a:buChar char="•"/>
            </a:pPr>
            <a:r>
              <a:rPr lang="en-GB" sz="2800" dirty="0" smtClean="0">
                <a:solidFill>
                  <a:srgbClr val="000000"/>
                </a:solidFill>
                <a:latin typeface="Arial" charset="0"/>
              </a:rPr>
              <a:t> the text is rather difficult for an average reader.</a:t>
            </a:r>
            <a:endParaRPr lang="lt-LT" sz="2800" dirty="0">
              <a:solidFill>
                <a:srgbClr val="000000"/>
              </a:solidFill>
              <a:latin typeface="Arial" charset="0"/>
            </a:endParaRPr>
          </a:p>
          <a:p>
            <a:pPr eaLnBrk="1" hangingPunct="1"/>
            <a:endParaRPr lang="lt-LT" sz="2800" dirty="0">
              <a:solidFill>
                <a:srgbClr val="000000"/>
              </a:solidFill>
              <a:latin typeface="Arial" charset="0"/>
            </a:endParaRPr>
          </a:p>
        </p:txBody>
      </p:sp>
      <p:sp>
        <p:nvSpPr>
          <p:cNvPr id="4" name="Rectangle 4"/>
          <p:cNvSpPr>
            <a:spLocks noChangeArrowheads="1"/>
          </p:cNvSpPr>
          <p:nvPr/>
        </p:nvSpPr>
        <p:spPr bwMode="auto">
          <a:xfrm>
            <a:off x="771374" y="589182"/>
            <a:ext cx="10802676" cy="769441"/>
          </a:xfrm>
          <a:prstGeom prst="rect">
            <a:avLst/>
          </a:prstGeom>
          <a:noFill/>
          <a:ln w="9525">
            <a:noFill/>
            <a:miter lim="800000"/>
            <a:headEnd/>
            <a:tailEnd/>
          </a:ln>
        </p:spPr>
        <p:txBody>
          <a:bodyPr wrap="square">
            <a:spAutoFit/>
          </a:bodyPr>
          <a:lstStyle/>
          <a:p>
            <a:pPr algn="ctr" eaLnBrk="1" hangingPunct="1"/>
            <a:r>
              <a:rPr lang="en-GB" sz="4400" b="1" dirty="0" smtClean="0">
                <a:solidFill>
                  <a:srgbClr val="000099"/>
                </a:solidFill>
                <a:latin typeface="+mj-lt"/>
              </a:rPr>
              <a:t>Analysis (2):</a:t>
            </a:r>
          </a:p>
        </p:txBody>
      </p:sp>
      <p:sp>
        <p:nvSpPr>
          <p:cNvPr id="5" name="Rectangle 4"/>
          <p:cNvSpPr/>
          <p:nvPr/>
        </p:nvSpPr>
        <p:spPr>
          <a:xfrm>
            <a:off x="6638795" y="1626254"/>
            <a:ext cx="3995803" cy="369332"/>
          </a:xfrm>
          <a:prstGeom prst="rect">
            <a:avLst/>
          </a:prstGeom>
        </p:spPr>
        <p:txBody>
          <a:bodyPr wrap="square">
            <a:spAutoFit/>
          </a:bodyPr>
          <a:lstStyle/>
          <a:p>
            <a:pPr lvl="0" eaLnBrk="1" hangingPunct="1"/>
            <a:r>
              <a:rPr lang="lt-LT" dirty="0" err="1">
                <a:solidFill>
                  <a:srgbClr val="0070C0"/>
                </a:solidFill>
                <a:latin typeface="Arial" charset="0"/>
              </a:rPr>
              <a:t>Frequency</a:t>
            </a:r>
            <a:r>
              <a:rPr lang="lt-LT" dirty="0">
                <a:solidFill>
                  <a:srgbClr val="0070C0"/>
                </a:solidFill>
                <a:latin typeface="Arial" charset="0"/>
              </a:rPr>
              <a:t> </a:t>
            </a:r>
            <a:r>
              <a:rPr lang="lt-LT" dirty="0" err="1">
                <a:solidFill>
                  <a:srgbClr val="0070C0"/>
                </a:solidFill>
                <a:latin typeface="Arial" charset="0"/>
              </a:rPr>
              <a:t>dependence</a:t>
            </a:r>
            <a:r>
              <a:rPr lang="lt-LT" dirty="0">
                <a:solidFill>
                  <a:srgbClr val="0070C0"/>
                </a:solidFill>
                <a:latin typeface="Arial" charset="0"/>
              </a:rPr>
              <a:t> </a:t>
            </a:r>
            <a:r>
              <a:rPr lang="lt-LT" dirty="0" err="1">
                <a:solidFill>
                  <a:srgbClr val="0070C0"/>
                </a:solidFill>
                <a:latin typeface="Arial" charset="0"/>
              </a:rPr>
              <a:t>on</a:t>
            </a:r>
            <a:r>
              <a:rPr lang="lt-LT" dirty="0">
                <a:solidFill>
                  <a:srgbClr val="0070C0"/>
                </a:solidFill>
                <a:latin typeface="Arial" charset="0"/>
              </a:rPr>
              <a:t> </a:t>
            </a:r>
            <a:r>
              <a:rPr lang="lt-LT" dirty="0" err="1">
                <a:solidFill>
                  <a:srgbClr val="0070C0"/>
                </a:solidFill>
                <a:latin typeface="Arial" charset="0"/>
              </a:rPr>
              <a:t>item</a:t>
            </a:r>
            <a:r>
              <a:rPr lang="lt-LT" dirty="0">
                <a:solidFill>
                  <a:srgbClr val="0070C0"/>
                </a:solidFill>
                <a:latin typeface="Arial" charset="0"/>
              </a:rPr>
              <a:t> </a:t>
            </a:r>
            <a:r>
              <a:rPr lang="lt-LT" dirty="0" err="1">
                <a:solidFill>
                  <a:srgbClr val="0070C0"/>
                </a:solidFill>
                <a:latin typeface="Arial" charset="0"/>
              </a:rPr>
              <a:t>rank</a:t>
            </a:r>
            <a:endParaRPr lang="en-GB" dirty="0">
              <a:solidFill>
                <a:srgbClr val="0070C0"/>
              </a:solidFill>
            </a:endParaRPr>
          </a:p>
        </p:txBody>
      </p:sp>
      <p:sp>
        <p:nvSpPr>
          <p:cNvPr id="6" name="Slide Number Placeholder 5"/>
          <p:cNvSpPr>
            <a:spLocks noGrp="1"/>
          </p:cNvSpPr>
          <p:nvPr>
            <p:ph type="sldNum" sz="quarter" idx="12"/>
          </p:nvPr>
        </p:nvSpPr>
        <p:spPr/>
        <p:txBody>
          <a:bodyPr/>
          <a:lstStyle/>
          <a:p>
            <a:fld id="{7E1F987B-18F3-4E66-9D73-0D9A6437805B}" type="slidenum">
              <a:rPr lang="en-GB" smtClean="0"/>
              <a:pPr/>
              <a:t>18</a:t>
            </a:fld>
            <a:endParaRPr lang="en-GB"/>
          </a:p>
        </p:txBody>
      </p:sp>
      <p:sp>
        <p:nvSpPr>
          <p:cNvPr id="8" name="Date Placeholder 7"/>
          <p:cNvSpPr>
            <a:spLocks noGrp="1"/>
          </p:cNvSpPr>
          <p:nvPr>
            <p:ph type="dt" sz="half" idx="10"/>
          </p:nvPr>
        </p:nvSpPr>
        <p:spPr/>
        <p:txBody>
          <a:bodyPr/>
          <a:lstStyle/>
          <a:p>
            <a:pPr>
              <a:defRPr/>
            </a:pPr>
            <a:fld id="{55BECC6B-608D-4088-AB72-A746F4A79FFF}" type="datetime1">
              <a:rPr lang="en-GB" smtClean="0"/>
              <a:t>14/11/2013</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b="1" dirty="0" smtClean="0">
                <a:solidFill>
                  <a:srgbClr val="000099"/>
                </a:solidFill>
              </a:rPr>
              <a:t>Properties of power-law distributions</a:t>
            </a:r>
            <a:endParaRPr lang="lt-LT" sz="4000" b="1" dirty="0" smtClean="0">
              <a:solidFill>
                <a:srgbClr val="000099"/>
              </a:solidFill>
            </a:endParaRPr>
          </a:p>
        </p:txBody>
      </p:sp>
      <p:sp>
        <p:nvSpPr>
          <p:cNvPr id="22531" name="Rectangle 3"/>
          <p:cNvSpPr>
            <a:spLocks noGrp="1" noChangeArrowheads="1"/>
          </p:cNvSpPr>
          <p:nvPr>
            <p:ph idx="1"/>
          </p:nvPr>
        </p:nvSpPr>
        <p:spPr/>
        <p:txBody>
          <a:bodyPr rtlCol="0">
            <a:normAutofit/>
          </a:bodyPr>
          <a:lstStyle/>
          <a:p>
            <a:pPr fontAlgn="auto">
              <a:spcAft>
                <a:spcPts val="0"/>
              </a:spcAft>
              <a:buFontTx/>
              <a:buNone/>
              <a:defRPr/>
            </a:pPr>
            <a:r>
              <a:rPr lang="en-US" sz="3200" b="1" dirty="0" smtClean="0"/>
              <a:t>Findings:</a:t>
            </a:r>
          </a:p>
          <a:p>
            <a:pPr fontAlgn="auto">
              <a:spcAft>
                <a:spcPts val="0"/>
              </a:spcAft>
              <a:defRPr/>
            </a:pPr>
            <a:r>
              <a:rPr lang="en-US" dirty="0" smtClean="0"/>
              <a:t>Asymmetric distribution</a:t>
            </a:r>
          </a:p>
          <a:p>
            <a:pPr fontAlgn="auto">
              <a:spcAft>
                <a:spcPts val="0"/>
              </a:spcAft>
              <a:defRPr/>
            </a:pPr>
            <a:r>
              <a:rPr lang="en-US" dirty="0" smtClean="0"/>
              <a:t>Most words are very rare</a:t>
            </a:r>
          </a:p>
          <a:p>
            <a:pPr fontAlgn="auto">
              <a:spcAft>
                <a:spcPts val="0"/>
              </a:spcAft>
              <a:defRPr/>
            </a:pPr>
            <a:r>
              <a:rPr lang="en-US" sz="2800" dirty="0" smtClean="0"/>
              <a:t>Half the words in the corpus appear only once, called </a:t>
            </a:r>
            <a:r>
              <a:rPr lang="en-US" sz="2800" i="1" dirty="0" err="1" smtClean="0"/>
              <a:t>hapax</a:t>
            </a:r>
            <a:r>
              <a:rPr lang="en-US" sz="2800" i="1" dirty="0" smtClean="0"/>
              <a:t> </a:t>
            </a:r>
            <a:r>
              <a:rPr lang="en-US" sz="2800" i="1" dirty="0" err="1" smtClean="0"/>
              <a:t>legomena</a:t>
            </a:r>
            <a:r>
              <a:rPr lang="en-US" sz="2800" dirty="0" smtClean="0"/>
              <a:t> (Greek for “read only once”)</a:t>
            </a:r>
          </a:p>
          <a:p>
            <a:pPr fontAlgn="auto">
              <a:spcAft>
                <a:spcPts val="0"/>
              </a:spcAft>
              <a:defRPr/>
            </a:pPr>
            <a:r>
              <a:rPr lang="en-US" dirty="0" smtClean="0"/>
              <a:t>The diagram shows  a “heavy tailed” distribution since most of the probability mass is in the “tail”</a:t>
            </a:r>
            <a:endParaRPr lang="lt-LT" dirty="0" smtClean="0"/>
          </a:p>
        </p:txBody>
      </p:sp>
      <p:sp>
        <p:nvSpPr>
          <p:cNvPr id="4" name="Slide Number Placeholder 3"/>
          <p:cNvSpPr>
            <a:spLocks noGrp="1"/>
          </p:cNvSpPr>
          <p:nvPr>
            <p:ph type="sldNum" sz="quarter" idx="12"/>
          </p:nvPr>
        </p:nvSpPr>
        <p:spPr/>
        <p:txBody>
          <a:bodyPr/>
          <a:lstStyle/>
          <a:p>
            <a:fld id="{7E1F987B-18F3-4E66-9D73-0D9A6437805B}" type="slidenum">
              <a:rPr lang="en-GB" smtClean="0"/>
              <a:pPr/>
              <a:t>19</a:t>
            </a:fld>
            <a:endParaRPr lang="en-GB"/>
          </a:p>
        </p:txBody>
      </p:sp>
      <p:sp>
        <p:nvSpPr>
          <p:cNvPr id="6" name="Date Placeholder 5"/>
          <p:cNvSpPr>
            <a:spLocks noGrp="1"/>
          </p:cNvSpPr>
          <p:nvPr>
            <p:ph type="dt" sz="half" idx="10"/>
          </p:nvPr>
        </p:nvSpPr>
        <p:spPr/>
        <p:txBody>
          <a:bodyPr/>
          <a:lstStyle/>
          <a:p>
            <a:pPr>
              <a:defRPr/>
            </a:pPr>
            <a:fld id="{20FC12BC-D305-429D-9A9B-6C4F2C9D438D}" type="datetime1">
              <a:rPr lang="en-GB" smtClean="0"/>
              <a:t>14/11/2013</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751563"/>
            <a:ext cx="10515600" cy="1427967"/>
          </a:xfrm>
        </p:spPr>
        <p:txBody>
          <a:bodyPr>
            <a:normAutofit fontScale="90000"/>
          </a:bodyPr>
          <a:lstStyle/>
          <a:p>
            <a:r>
              <a:rPr lang="lt-LT" sz="4000" b="1" dirty="0" err="1" smtClean="0">
                <a:solidFill>
                  <a:srgbClr val="000099"/>
                </a:solidFill>
              </a:rPr>
              <a:t>Th</a:t>
            </a:r>
            <a:r>
              <a:rPr lang="en-GB" sz="4000" b="1" dirty="0" smtClean="0">
                <a:solidFill>
                  <a:srgbClr val="000099"/>
                </a:solidFill>
              </a:rPr>
              <a:t>e</a:t>
            </a:r>
            <a:r>
              <a:rPr lang="lt-LT" sz="4000" b="1" dirty="0" smtClean="0">
                <a:solidFill>
                  <a:srgbClr val="000099"/>
                </a:solidFill>
              </a:rPr>
              <a:t> </a:t>
            </a:r>
            <a:r>
              <a:rPr lang="en-GB" sz="4000" b="1" dirty="0" smtClean="0">
                <a:solidFill>
                  <a:srgbClr val="000099"/>
                </a:solidFill>
              </a:rPr>
              <a:t>project </a:t>
            </a:r>
            <a:r>
              <a:rPr lang="lt-LT" sz="4000" b="1" dirty="0" err="1" smtClean="0">
                <a:solidFill>
                  <a:srgbClr val="000099"/>
                </a:solidFill>
              </a:rPr>
              <a:t>is</a:t>
            </a:r>
            <a:r>
              <a:rPr lang="lt-LT" sz="4000" b="1" dirty="0" smtClean="0">
                <a:solidFill>
                  <a:srgbClr val="000099"/>
                </a:solidFill>
              </a:rPr>
              <a:t> </a:t>
            </a:r>
            <a:r>
              <a:rPr lang="lt-LT" sz="4000" b="1" dirty="0" err="1" smtClean="0">
                <a:solidFill>
                  <a:srgbClr val="000099"/>
                </a:solidFill>
              </a:rPr>
              <a:t>aimed</a:t>
            </a:r>
            <a:r>
              <a:rPr lang="lt-LT" sz="4000" b="1" dirty="0" smtClean="0">
                <a:solidFill>
                  <a:srgbClr val="000099"/>
                </a:solidFill>
              </a:rPr>
              <a:t> </a:t>
            </a:r>
            <a:r>
              <a:rPr lang="en-GB" sz="4000" b="1" dirty="0" smtClean="0">
                <a:solidFill>
                  <a:srgbClr val="000099"/>
                </a:solidFill>
              </a:rPr>
              <a:t>at analysis of human language</a:t>
            </a:r>
            <a:r>
              <a:rPr lang="en-GB" dirty="0" smtClean="0"/>
              <a:t/>
            </a:r>
            <a:br>
              <a:rPr lang="en-GB" dirty="0" smtClean="0"/>
            </a:br>
            <a:endParaRPr lang="lt-LT" dirty="0" smtClean="0"/>
          </a:p>
        </p:txBody>
      </p:sp>
      <p:sp>
        <p:nvSpPr>
          <p:cNvPr id="6147" name="Rectangle 3"/>
          <p:cNvSpPr>
            <a:spLocks noGrp="1" noChangeArrowheads="1"/>
          </p:cNvSpPr>
          <p:nvPr>
            <p:ph idx="1"/>
          </p:nvPr>
        </p:nvSpPr>
        <p:spPr/>
        <p:txBody>
          <a:bodyPr/>
          <a:lstStyle/>
          <a:p>
            <a:pPr>
              <a:buFontTx/>
              <a:buNone/>
            </a:pPr>
            <a:endParaRPr lang="en-GB" dirty="0" smtClean="0"/>
          </a:p>
          <a:p>
            <a:pPr>
              <a:buFontTx/>
              <a:buNone/>
            </a:pPr>
            <a:r>
              <a:rPr lang="en-GB" dirty="0" smtClean="0"/>
              <a:t>The process: </a:t>
            </a:r>
          </a:p>
          <a:p>
            <a:r>
              <a:rPr lang="en-GB" dirty="0" smtClean="0"/>
              <a:t>artificial intelligence</a:t>
            </a:r>
          </a:p>
          <a:p>
            <a:r>
              <a:rPr lang="en-GB" dirty="0" smtClean="0"/>
              <a:t>language recognition</a:t>
            </a:r>
          </a:p>
          <a:p>
            <a:r>
              <a:rPr lang="en-GB" dirty="0" smtClean="0"/>
              <a:t>recognition of creating processes</a:t>
            </a:r>
          </a:p>
        </p:txBody>
      </p:sp>
      <p:sp>
        <p:nvSpPr>
          <p:cNvPr id="4" name="Slide Number Placeholder 3"/>
          <p:cNvSpPr>
            <a:spLocks noGrp="1"/>
          </p:cNvSpPr>
          <p:nvPr>
            <p:ph type="sldNum" sz="quarter" idx="12"/>
          </p:nvPr>
        </p:nvSpPr>
        <p:spPr/>
        <p:txBody>
          <a:bodyPr/>
          <a:lstStyle/>
          <a:p>
            <a:fld id="{7E1F987B-18F3-4E66-9D73-0D9A6437805B}" type="slidenum">
              <a:rPr lang="en-GB" smtClean="0"/>
              <a:pPr/>
              <a:t>2</a:t>
            </a:fld>
            <a:endParaRPr lang="en-GB"/>
          </a:p>
        </p:txBody>
      </p:sp>
      <p:sp>
        <p:nvSpPr>
          <p:cNvPr id="6" name="Date Placeholder 5"/>
          <p:cNvSpPr>
            <a:spLocks noGrp="1"/>
          </p:cNvSpPr>
          <p:nvPr>
            <p:ph type="dt" sz="half" idx="10"/>
          </p:nvPr>
        </p:nvSpPr>
        <p:spPr/>
        <p:txBody>
          <a:bodyPr/>
          <a:lstStyle/>
          <a:p>
            <a:pPr>
              <a:defRPr/>
            </a:pPr>
            <a:fld id="{0C9B9CA1-1AFB-47CF-A8F9-8D3F2A2C2469}" type="datetime1">
              <a:rPr lang="en-GB" smtClean="0"/>
              <a:t>14/11/2013</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GB" sz="4000" b="1" dirty="0" smtClean="0">
                <a:solidFill>
                  <a:srgbClr val="000099"/>
                </a:solidFill>
              </a:rPr>
              <a:t>Findings from analysis of the novel </a:t>
            </a:r>
            <a:br>
              <a:rPr lang="en-GB" sz="4000" b="1" dirty="0" smtClean="0">
                <a:solidFill>
                  <a:srgbClr val="000099"/>
                </a:solidFill>
              </a:rPr>
            </a:br>
            <a:r>
              <a:rPr lang="en-GB" sz="4000" b="1" dirty="0" smtClean="0">
                <a:solidFill>
                  <a:srgbClr val="000099"/>
                </a:solidFill>
              </a:rPr>
              <a:t>by the </a:t>
            </a:r>
            <a:r>
              <a:rPr lang="lt-LT" sz="4000" b="1" dirty="0" err="1" smtClean="0">
                <a:solidFill>
                  <a:srgbClr val="000099"/>
                </a:solidFill>
              </a:rPr>
              <a:t>Zipf</a:t>
            </a:r>
            <a:r>
              <a:rPr lang="lt-LT" sz="4000" b="1" dirty="0" smtClean="0">
                <a:solidFill>
                  <a:srgbClr val="000099"/>
                </a:solidFill>
              </a:rPr>
              <a:t> </a:t>
            </a:r>
            <a:r>
              <a:rPr lang="lt-LT" sz="4000" b="1" dirty="0" err="1" smtClean="0">
                <a:solidFill>
                  <a:srgbClr val="000099"/>
                </a:solidFill>
              </a:rPr>
              <a:t>law</a:t>
            </a:r>
            <a:r>
              <a:rPr lang="lt-LT" sz="4000" b="1" dirty="0" smtClean="0">
                <a:solidFill>
                  <a:srgbClr val="000099"/>
                </a:solidFill>
              </a:rPr>
              <a:t>:</a:t>
            </a:r>
            <a:endParaRPr lang="en-GB" sz="4000" b="1" dirty="0" smtClean="0">
              <a:solidFill>
                <a:srgbClr val="000099"/>
              </a:solidFill>
            </a:endParaRPr>
          </a:p>
        </p:txBody>
      </p:sp>
      <p:sp>
        <p:nvSpPr>
          <p:cNvPr id="3" name="Content Placeholder 2"/>
          <p:cNvSpPr>
            <a:spLocks noGrp="1"/>
          </p:cNvSpPr>
          <p:nvPr>
            <p:ph idx="1"/>
          </p:nvPr>
        </p:nvSpPr>
        <p:spPr/>
        <p:txBody>
          <a:bodyPr rtlCol="0">
            <a:normAutofit/>
          </a:bodyPr>
          <a:lstStyle/>
          <a:p>
            <a:pPr marL="0" indent="0" fontAlgn="auto">
              <a:spcAft>
                <a:spcPts val="0"/>
              </a:spcAft>
              <a:defRPr/>
            </a:pPr>
            <a:r>
              <a:rPr lang="en-GB" sz="3200" dirty="0" smtClean="0"/>
              <a:t> </a:t>
            </a:r>
            <a:r>
              <a:rPr lang="lt-LT" sz="3200" dirty="0" err="1" smtClean="0"/>
              <a:t>No</a:t>
            </a:r>
            <a:r>
              <a:rPr lang="lt-LT" sz="3200" dirty="0" smtClean="0"/>
              <a:t> </a:t>
            </a:r>
            <a:r>
              <a:rPr lang="lt-LT" sz="3200" dirty="0" err="1" smtClean="0"/>
              <a:t>one-line</a:t>
            </a:r>
            <a:r>
              <a:rPr lang="lt-LT" sz="3200" dirty="0" smtClean="0"/>
              <a:t> </a:t>
            </a:r>
            <a:r>
              <a:rPr lang="lt-LT" sz="3200" dirty="0" err="1" smtClean="0"/>
              <a:t>distribution</a:t>
            </a:r>
            <a:r>
              <a:rPr lang="lt-LT" sz="3200" dirty="0" smtClean="0"/>
              <a:t> </a:t>
            </a:r>
            <a:r>
              <a:rPr lang="lt-LT" sz="3200" dirty="0" err="1" smtClean="0"/>
              <a:t>for</a:t>
            </a:r>
            <a:r>
              <a:rPr lang="lt-LT" sz="3200" dirty="0" smtClean="0"/>
              <a:t> </a:t>
            </a:r>
            <a:r>
              <a:rPr lang="en-GB" sz="3200" dirty="0" smtClean="0"/>
              <a:t>all the corpus</a:t>
            </a:r>
            <a:endParaRPr lang="lt-LT" sz="3200" dirty="0" smtClean="0"/>
          </a:p>
          <a:p>
            <a:pPr marL="0" indent="0" fontAlgn="auto">
              <a:spcAft>
                <a:spcPts val="0"/>
              </a:spcAft>
              <a:defRPr/>
            </a:pPr>
            <a:r>
              <a:rPr lang="en-GB" sz="3200" dirty="0" smtClean="0"/>
              <a:t> </a:t>
            </a:r>
            <a:r>
              <a:rPr lang="lt-LT" sz="3200" dirty="0" err="1" smtClean="0"/>
              <a:t>Small</a:t>
            </a:r>
            <a:r>
              <a:rPr lang="lt-LT" sz="3200" dirty="0" smtClean="0"/>
              <a:t> </a:t>
            </a:r>
            <a:r>
              <a:rPr lang="lt-LT" sz="3200" dirty="0" err="1" smtClean="0"/>
              <a:t>vocabulary</a:t>
            </a:r>
            <a:r>
              <a:rPr lang="en-GB" sz="3200" dirty="0" smtClean="0"/>
              <a:t> </a:t>
            </a:r>
            <a:endParaRPr lang="en-GB" dirty="0"/>
          </a:p>
          <a:p>
            <a:pPr marL="0" indent="0" fontAlgn="auto">
              <a:spcAft>
                <a:spcPts val="0"/>
              </a:spcAft>
              <a:defRPr/>
            </a:pPr>
            <a:r>
              <a:rPr lang="en-GB" sz="3200" dirty="0" smtClean="0"/>
              <a:t> </a:t>
            </a:r>
            <a:r>
              <a:rPr lang="lt-LT" sz="3200" dirty="0" err="1" smtClean="0"/>
              <a:t>Significant</a:t>
            </a:r>
            <a:r>
              <a:rPr lang="lt-LT" sz="3200" dirty="0" smtClean="0"/>
              <a:t> </a:t>
            </a:r>
            <a:r>
              <a:rPr lang="lt-LT" sz="3200" dirty="0" err="1" smtClean="0"/>
              <a:t>part</a:t>
            </a:r>
            <a:r>
              <a:rPr lang="en-US" sz="3200" dirty="0" smtClean="0"/>
              <a:t> </a:t>
            </a:r>
            <a:r>
              <a:rPr lang="lt-LT" sz="3200" dirty="0" err="1" smtClean="0"/>
              <a:t>of</a:t>
            </a:r>
            <a:r>
              <a:rPr lang="lt-LT" sz="3200" dirty="0" smtClean="0"/>
              <a:t> </a:t>
            </a:r>
            <a:r>
              <a:rPr lang="lt-LT" sz="3200" dirty="0" err="1" smtClean="0"/>
              <a:t>the</a:t>
            </a:r>
            <a:r>
              <a:rPr lang="lt-LT" sz="3200" dirty="0" smtClean="0"/>
              <a:t> </a:t>
            </a:r>
            <a:r>
              <a:rPr lang="lt-LT" sz="3200" dirty="0" err="1" smtClean="0"/>
              <a:t>items</a:t>
            </a:r>
            <a:r>
              <a:rPr lang="en-US" sz="3200" dirty="0" smtClean="0"/>
              <a:t> in the corpus appear only once</a:t>
            </a:r>
            <a:endParaRPr lang="lt-LT" sz="3200" dirty="0" smtClean="0"/>
          </a:p>
          <a:p>
            <a:pPr marL="0" lvl="1" indent="0" fontAlgn="auto">
              <a:spcBef>
                <a:spcPts val="1000"/>
              </a:spcBef>
              <a:spcAft>
                <a:spcPts val="0"/>
              </a:spcAft>
              <a:buFont typeface="Arial" panose="020B0604020202020204" pitchFamily="34" charset="0"/>
              <a:buNone/>
              <a:defRPr/>
            </a:pPr>
            <a:endParaRPr lang="lt-LT" dirty="0" smtClean="0">
              <a:solidFill>
                <a:srgbClr val="FF0000"/>
              </a:solidFill>
            </a:endParaRPr>
          </a:p>
          <a:p>
            <a:pPr marL="0" lvl="1" indent="0" fontAlgn="auto">
              <a:spcBef>
                <a:spcPts val="1000"/>
              </a:spcBef>
              <a:spcAft>
                <a:spcPts val="0"/>
              </a:spcAft>
              <a:buFont typeface="Arial" panose="020B0604020202020204" pitchFamily="34" charset="0"/>
              <a:buNone/>
              <a:defRPr/>
            </a:pPr>
            <a:endParaRPr lang="lt-LT" dirty="0" smtClean="0">
              <a:solidFill>
                <a:srgbClr val="FF0000"/>
              </a:solidFill>
            </a:endParaRPr>
          </a:p>
          <a:p>
            <a:pPr marL="0" lvl="1" indent="0" fontAlgn="auto">
              <a:spcBef>
                <a:spcPts val="1000"/>
              </a:spcBef>
              <a:spcAft>
                <a:spcPts val="0"/>
              </a:spcAft>
              <a:buFont typeface="Arial" panose="020B0604020202020204" pitchFamily="34" charset="0"/>
              <a:buNone/>
              <a:defRPr/>
            </a:pPr>
            <a:r>
              <a:rPr lang="lt-LT" b="1" dirty="0" err="1" smtClean="0">
                <a:solidFill>
                  <a:schemeClr val="accent1">
                    <a:lumMod val="75000"/>
                  </a:schemeClr>
                </a:solidFill>
              </a:rPr>
              <a:t>How</a:t>
            </a:r>
            <a:r>
              <a:rPr lang="lt-LT" b="1" dirty="0" smtClean="0">
                <a:solidFill>
                  <a:schemeClr val="accent1">
                    <a:lumMod val="75000"/>
                  </a:schemeClr>
                </a:solidFill>
              </a:rPr>
              <a:t> to </a:t>
            </a:r>
            <a:r>
              <a:rPr lang="lt-LT" b="1" dirty="0" err="1" smtClean="0">
                <a:solidFill>
                  <a:schemeClr val="accent1">
                    <a:lumMod val="75000"/>
                  </a:schemeClr>
                </a:solidFill>
              </a:rPr>
              <a:t>estimate</a:t>
            </a:r>
            <a:r>
              <a:rPr lang="lt-LT" b="1" dirty="0" smtClean="0">
                <a:solidFill>
                  <a:schemeClr val="accent1">
                    <a:lumMod val="75000"/>
                  </a:schemeClr>
                </a:solidFill>
              </a:rPr>
              <a:t> </a:t>
            </a:r>
            <a:r>
              <a:rPr lang="lt-LT" b="1" dirty="0" err="1" smtClean="0">
                <a:solidFill>
                  <a:schemeClr val="accent1">
                    <a:lumMod val="75000"/>
                  </a:schemeClr>
                </a:solidFill>
              </a:rPr>
              <a:t>the</a:t>
            </a:r>
            <a:r>
              <a:rPr lang="lt-LT" b="1" dirty="0" smtClean="0">
                <a:solidFill>
                  <a:schemeClr val="accent1">
                    <a:lumMod val="75000"/>
                  </a:schemeClr>
                </a:solidFill>
              </a:rPr>
              <a:t> </a:t>
            </a:r>
            <a:r>
              <a:rPr lang="lt-LT" b="1" dirty="0" err="1" smtClean="0">
                <a:solidFill>
                  <a:schemeClr val="accent1">
                    <a:lumMod val="75000"/>
                  </a:schemeClr>
                </a:solidFill>
              </a:rPr>
              <a:t>ratio</a:t>
            </a:r>
            <a:r>
              <a:rPr lang="lt-LT" b="1" dirty="0" smtClean="0">
                <a:solidFill>
                  <a:schemeClr val="accent1">
                    <a:lumMod val="75000"/>
                  </a:schemeClr>
                </a:solidFill>
              </a:rPr>
              <a:t> </a:t>
            </a:r>
            <a:r>
              <a:rPr lang="lt-LT" b="1" dirty="0" err="1" smtClean="0">
                <a:solidFill>
                  <a:schemeClr val="accent1">
                    <a:lumMod val="75000"/>
                  </a:schemeClr>
                </a:solidFill>
              </a:rPr>
              <a:t>of</a:t>
            </a:r>
            <a:r>
              <a:rPr lang="lt-LT" b="1" dirty="0" smtClean="0">
                <a:solidFill>
                  <a:schemeClr val="accent1">
                    <a:lumMod val="75000"/>
                  </a:schemeClr>
                </a:solidFill>
              </a:rPr>
              <a:t> </a:t>
            </a:r>
            <a:r>
              <a:rPr lang="lt-LT" b="1" dirty="0" err="1" smtClean="0">
                <a:solidFill>
                  <a:schemeClr val="accent1">
                    <a:lumMod val="75000"/>
                  </a:schemeClr>
                </a:solidFill>
              </a:rPr>
              <a:t>order</a:t>
            </a:r>
            <a:r>
              <a:rPr lang="lt-LT" b="1" dirty="0" smtClean="0">
                <a:solidFill>
                  <a:schemeClr val="accent1">
                    <a:lumMod val="75000"/>
                  </a:schemeClr>
                </a:solidFill>
              </a:rPr>
              <a:t> / </a:t>
            </a:r>
            <a:r>
              <a:rPr lang="lt-LT" b="1" dirty="0" err="1" smtClean="0">
                <a:solidFill>
                  <a:schemeClr val="accent1">
                    <a:lumMod val="75000"/>
                  </a:schemeClr>
                </a:solidFill>
              </a:rPr>
              <a:t>disorder</a:t>
            </a:r>
            <a:r>
              <a:rPr lang="lt-LT" b="1" dirty="0" smtClean="0">
                <a:solidFill>
                  <a:schemeClr val="accent1">
                    <a:lumMod val="75000"/>
                  </a:schemeClr>
                </a:solidFill>
              </a:rPr>
              <a:t>?</a:t>
            </a:r>
          </a:p>
          <a:p>
            <a:pPr marL="0" indent="0" fontAlgn="auto">
              <a:spcAft>
                <a:spcPts val="0"/>
              </a:spcAft>
              <a:buFont typeface="Arial" panose="020B0604020202020204" pitchFamily="34" charset="0"/>
              <a:buNone/>
              <a:defRPr/>
            </a:pPr>
            <a:endParaRPr lang="lt-LT" dirty="0" smtClean="0"/>
          </a:p>
          <a:p>
            <a:pPr marL="0" indent="0" fontAlgn="auto">
              <a:spcAft>
                <a:spcPts val="0"/>
              </a:spcAft>
              <a:buFont typeface="Arial" panose="020B0604020202020204" pitchFamily="34" charset="0"/>
              <a:buNone/>
              <a:defRPr/>
            </a:pPr>
            <a:endParaRPr lang="lt-LT" dirty="0" smtClean="0"/>
          </a:p>
          <a:p>
            <a:pPr marL="0" indent="0" fontAlgn="auto">
              <a:spcAft>
                <a:spcPts val="0"/>
              </a:spcAft>
              <a:buFont typeface="Arial" panose="020B0604020202020204" pitchFamily="34" charset="0"/>
              <a:buNone/>
              <a:defRPr/>
            </a:pPr>
            <a:endParaRPr lang="en-GB" dirty="0" smtClean="0"/>
          </a:p>
        </p:txBody>
      </p:sp>
      <p:sp>
        <p:nvSpPr>
          <p:cNvPr id="4" name="Slide Number Placeholder 3"/>
          <p:cNvSpPr>
            <a:spLocks noGrp="1"/>
          </p:cNvSpPr>
          <p:nvPr>
            <p:ph type="sldNum" sz="quarter" idx="12"/>
          </p:nvPr>
        </p:nvSpPr>
        <p:spPr/>
        <p:txBody>
          <a:bodyPr/>
          <a:lstStyle/>
          <a:p>
            <a:fld id="{7E1F987B-18F3-4E66-9D73-0D9A6437805B}" type="slidenum">
              <a:rPr lang="en-GB" smtClean="0"/>
              <a:pPr/>
              <a:t>20</a:t>
            </a:fld>
            <a:endParaRPr lang="en-GB"/>
          </a:p>
        </p:txBody>
      </p:sp>
      <p:sp>
        <p:nvSpPr>
          <p:cNvPr id="6" name="Date Placeholder 5"/>
          <p:cNvSpPr>
            <a:spLocks noGrp="1"/>
          </p:cNvSpPr>
          <p:nvPr>
            <p:ph type="dt" sz="half" idx="10"/>
          </p:nvPr>
        </p:nvSpPr>
        <p:spPr/>
        <p:txBody>
          <a:bodyPr/>
          <a:lstStyle/>
          <a:p>
            <a:pPr>
              <a:defRPr/>
            </a:pPr>
            <a:fld id="{A2008137-B320-45A0-BD27-3D7E99ADB474}" type="datetime1">
              <a:rPr lang="en-GB" smtClean="0"/>
              <a:t>14/11/2013</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lt-LT" b="1" dirty="0" err="1" smtClean="0">
                <a:solidFill>
                  <a:srgbClr val="000099"/>
                </a:solidFill>
              </a:rPr>
              <a:t>Shenon</a:t>
            </a:r>
            <a:r>
              <a:rPr lang="lt-LT" b="1" dirty="0" smtClean="0">
                <a:solidFill>
                  <a:srgbClr val="000099"/>
                </a:solidFill>
              </a:rPr>
              <a:t> </a:t>
            </a:r>
            <a:r>
              <a:rPr lang="lt-LT" b="1" dirty="0" err="1" smtClean="0">
                <a:solidFill>
                  <a:srgbClr val="000099"/>
                </a:solidFill>
              </a:rPr>
              <a:t>function</a:t>
            </a:r>
            <a:endParaRPr lang="lt-LT" b="1" dirty="0" smtClean="0">
              <a:solidFill>
                <a:srgbClr val="000099"/>
              </a:solidFill>
            </a:endParaRPr>
          </a:p>
        </p:txBody>
      </p:sp>
      <p:sp>
        <p:nvSpPr>
          <p:cNvPr id="24579" name="Rectangle 3"/>
          <p:cNvSpPr>
            <a:spLocks noChangeArrowheads="1"/>
          </p:cNvSpPr>
          <p:nvPr/>
        </p:nvSpPr>
        <p:spPr bwMode="auto">
          <a:xfrm>
            <a:off x="1524001" y="3096697"/>
            <a:ext cx="184731" cy="369332"/>
          </a:xfrm>
          <a:prstGeom prst="rect">
            <a:avLst/>
          </a:prstGeom>
          <a:noFill/>
          <a:ln w="9525">
            <a:noFill/>
            <a:miter lim="800000"/>
            <a:headEnd/>
            <a:tailEnd/>
          </a:ln>
          <a:effectLst/>
        </p:spPr>
        <p:txBody>
          <a:bodyPr wrap="none" anchor="ctr">
            <a:spAutoFit/>
          </a:bodyPr>
          <a:lstStyle/>
          <a:p>
            <a:pPr eaLnBrk="1" hangingPunct="1"/>
            <a:endParaRPr lang="en-GB"/>
          </a:p>
        </p:txBody>
      </p:sp>
      <p:graphicFrame>
        <p:nvGraphicFramePr>
          <p:cNvPr id="24580" name="Object 4"/>
          <p:cNvGraphicFramePr>
            <a:graphicFrameLocks noChangeAspect="1"/>
          </p:cNvGraphicFramePr>
          <p:nvPr/>
        </p:nvGraphicFramePr>
        <p:xfrm>
          <a:off x="2208214" y="1628775"/>
          <a:ext cx="7200900" cy="996950"/>
        </p:xfrm>
        <a:graphic>
          <a:graphicData uri="http://schemas.openxmlformats.org/presentationml/2006/ole">
            <mc:AlternateContent xmlns:mc="http://schemas.openxmlformats.org/markup-compatibility/2006">
              <mc:Choice xmlns:v="urn:schemas-microsoft-com:vml" Requires="v">
                <p:oleObj spid="_x0000_s24581" name="Lygtis" r:id="rId4" imgW="2095500" imgH="292100" progId="Equation.3">
                  <p:embed/>
                </p:oleObj>
              </mc:Choice>
              <mc:Fallback>
                <p:oleObj name="Lygtis" r:id="rId4" imgW="2095500" imgH="292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4" y="1628775"/>
                        <a:ext cx="720090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Rectangle 1"/>
          <p:cNvSpPr>
            <a:spLocks noChangeArrowheads="1"/>
          </p:cNvSpPr>
          <p:nvPr/>
        </p:nvSpPr>
        <p:spPr bwMode="auto">
          <a:xfrm>
            <a:off x="838201" y="2967034"/>
            <a:ext cx="10297439" cy="1815882"/>
          </a:xfrm>
          <a:prstGeom prst="rect">
            <a:avLst/>
          </a:prstGeom>
          <a:noFill/>
          <a:ln w="9525">
            <a:noFill/>
            <a:miter lim="800000"/>
            <a:headEnd/>
            <a:tailEnd/>
          </a:ln>
        </p:spPr>
        <p:txBody>
          <a:bodyPr wrap="square">
            <a:spAutoFit/>
          </a:bodyPr>
          <a:lstStyle/>
          <a:p>
            <a:pPr eaLnBrk="1" hangingPunct="1"/>
            <a:r>
              <a:rPr lang="en-GB" sz="2800" dirty="0" err="1" smtClean="0">
                <a:solidFill>
                  <a:srgbClr val="000000"/>
                </a:solidFill>
                <a:latin typeface="Arial" charset="0"/>
              </a:rPr>
              <a:t>Shenon</a:t>
            </a:r>
            <a:r>
              <a:rPr lang="en-GB" sz="2800" dirty="0" smtClean="0">
                <a:solidFill>
                  <a:srgbClr val="000000"/>
                </a:solidFill>
                <a:latin typeface="Arial" charset="0"/>
              </a:rPr>
              <a:t> entropy is </a:t>
            </a:r>
          </a:p>
          <a:p>
            <a:pPr eaLnBrk="1" hangingPunct="1">
              <a:buFont typeface="Arial" pitchFamily="34" charset="0"/>
              <a:buChar char="•"/>
            </a:pPr>
            <a:r>
              <a:rPr lang="en-GB" sz="2800" dirty="0" smtClean="0">
                <a:solidFill>
                  <a:srgbClr val="000000"/>
                </a:solidFill>
                <a:latin typeface="Arial" charset="0"/>
              </a:rPr>
              <a:t> the </a:t>
            </a:r>
            <a:r>
              <a:rPr lang="en-GB" sz="2800" dirty="0">
                <a:solidFill>
                  <a:srgbClr val="000000"/>
                </a:solidFill>
                <a:latin typeface="Arial" charset="0"/>
              </a:rPr>
              <a:t>average </a:t>
            </a:r>
            <a:r>
              <a:rPr lang="en-GB" sz="2800" dirty="0" smtClean="0">
                <a:solidFill>
                  <a:srgbClr val="000000"/>
                </a:solidFill>
                <a:latin typeface="Arial" charset="0"/>
              </a:rPr>
              <a:t>unpredictability</a:t>
            </a:r>
          </a:p>
          <a:p>
            <a:pPr eaLnBrk="1" hangingPunct="1">
              <a:buFont typeface="Arial" pitchFamily="34" charset="0"/>
              <a:buChar char="•"/>
            </a:pPr>
            <a:r>
              <a:rPr lang="en-GB" sz="2800" dirty="0" smtClean="0">
                <a:solidFill>
                  <a:srgbClr val="000000"/>
                </a:solidFill>
                <a:latin typeface="Arial" charset="0"/>
              </a:rPr>
              <a:t> in </a:t>
            </a:r>
            <a:r>
              <a:rPr lang="en-GB" sz="2800" dirty="0">
                <a:solidFill>
                  <a:srgbClr val="000000"/>
                </a:solidFill>
                <a:latin typeface="Arial" charset="0"/>
              </a:rPr>
              <a:t>a random </a:t>
            </a:r>
            <a:r>
              <a:rPr lang="en-GB" sz="2800" dirty="0" smtClean="0">
                <a:solidFill>
                  <a:srgbClr val="000000"/>
                </a:solidFill>
                <a:latin typeface="Arial" charset="0"/>
              </a:rPr>
              <a:t>variable</a:t>
            </a:r>
          </a:p>
          <a:p>
            <a:pPr eaLnBrk="1" hangingPunct="1">
              <a:buFont typeface="Arial" pitchFamily="34" charset="0"/>
              <a:buChar char="•"/>
            </a:pPr>
            <a:r>
              <a:rPr lang="en-GB" sz="2800" dirty="0" smtClean="0">
                <a:solidFill>
                  <a:srgbClr val="000000"/>
                </a:solidFill>
                <a:latin typeface="Arial" charset="0"/>
              </a:rPr>
              <a:t> equivalent to its</a:t>
            </a:r>
            <a:r>
              <a:rPr lang="en-GB" sz="2800" dirty="0">
                <a:solidFill>
                  <a:srgbClr val="000000"/>
                </a:solidFill>
                <a:latin typeface="Arial" charset="0"/>
              </a:rPr>
              <a:t> </a:t>
            </a:r>
            <a:r>
              <a:rPr lang="en-GB" sz="2800" dirty="0">
                <a:latin typeface="Arial" charset="0"/>
              </a:rPr>
              <a:t>information </a:t>
            </a:r>
            <a:r>
              <a:rPr lang="en-GB" sz="2800" dirty="0" smtClean="0">
                <a:latin typeface="Arial" charset="0"/>
              </a:rPr>
              <a:t>content.</a:t>
            </a:r>
            <a:r>
              <a:rPr lang="en-GB" sz="2800" dirty="0">
                <a:latin typeface="Arial" charset="0"/>
              </a:rPr>
              <a:t> </a:t>
            </a:r>
            <a:endParaRPr lang="en-GB" sz="2800" dirty="0"/>
          </a:p>
        </p:txBody>
      </p:sp>
      <p:sp>
        <p:nvSpPr>
          <p:cNvPr id="6" name="Slide Number Placeholder 5"/>
          <p:cNvSpPr>
            <a:spLocks noGrp="1"/>
          </p:cNvSpPr>
          <p:nvPr>
            <p:ph type="sldNum" sz="quarter" idx="12"/>
          </p:nvPr>
        </p:nvSpPr>
        <p:spPr/>
        <p:txBody>
          <a:bodyPr/>
          <a:lstStyle/>
          <a:p>
            <a:fld id="{7E1F987B-18F3-4E66-9D73-0D9A6437805B}" type="slidenum">
              <a:rPr lang="en-GB" smtClean="0"/>
              <a:pPr/>
              <a:t>21</a:t>
            </a:fld>
            <a:endParaRPr lang="en-GB"/>
          </a:p>
        </p:txBody>
      </p:sp>
      <p:sp>
        <p:nvSpPr>
          <p:cNvPr id="8" name="Date Placeholder 7"/>
          <p:cNvSpPr>
            <a:spLocks noGrp="1"/>
          </p:cNvSpPr>
          <p:nvPr>
            <p:ph type="dt" sz="half" idx="10"/>
          </p:nvPr>
        </p:nvSpPr>
        <p:spPr/>
        <p:txBody>
          <a:bodyPr/>
          <a:lstStyle/>
          <a:p>
            <a:pPr>
              <a:defRPr/>
            </a:pPr>
            <a:fld id="{8EBE97A5-F62A-481B-86E6-A7EFBD19559E}" type="datetime1">
              <a:rPr lang="en-GB" smtClean="0"/>
              <a:t>14/11/2013</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a:blip r:embed="rId3" cstate="print"/>
          <a:srcRect/>
          <a:stretch>
            <a:fillRect/>
          </a:stretch>
        </p:blipFill>
        <p:spPr bwMode="auto">
          <a:xfrm>
            <a:off x="3181722" y="1866379"/>
            <a:ext cx="5157455" cy="4127000"/>
          </a:xfrm>
          <a:prstGeom prst="rect">
            <a:avLst/>
          </a:prstGeom>
          <a:noFill/>
          <a:ln w="9525">
            <a:noFill/>
            <a:miter lim="800000"/>
            <a:headEnd/>
            <a:tailEnd/>
          </a:ln>
        </p:spPr>
      </p:pic>
      <p:sp>
        <p:nvSpPr>
          <p:cNvPr id="25603" name="TextBox 4"/>
          <p:cNvSpPr txBox="1">
            <a:spLocks noChangeArrowheads="1"/>
          </p:cNvSpPr>
          <p:nvPr/>
        </p:nvSpPr>
        <p:spPr bwMode="auto">
          <a:xfrm>
            <a:off x="1265129" y="725707"/>
            <a:ext cx="9432099" cy="1200329"/>
          </a:xfrm>
          <a:prstGeom prst="rect">
            <a:avLst/>
          </a:prstGeom>
          <a:noFill/>
          <a:ln w="9525">
            <a:noFill/>
            <a:miter lim="800000"/>
            <a:headEnd/>
            <a:tailEnd/>
          </a:ln>
        </p:spPr>
        <p:txBody>
          <a:bodyPr wrap="square">
            <a:spAutoFit/>
          </a:bodyPr>
          <a:lstStyle/>
          <a:p>
            <a:pPr algn="ctr" eaLnBrk="1" hangingPunct="1"/>
            <a:r>
              <a:rPr lang="lt-LT" sz="3600" b="1" dirty="0" err="1">
                <a:solidFill>
                  <a:srgbClr val="000099"/>
                </a:solidFill>
              </a:rPr>
              <a:t>Shenon</a:t>
            </a:r>
            <a:r>
              <a:rPr lang="lt-LT" sz="3600" b="1" dirty="0">
                <a:solidFill>
                  <a:srgbClr val="000099"/>
                </a:solidFill>
              </a:rPr>
              <a:t> </a:t>
            </a:r>
            <a:r>
              <a:rPr lang="lt-LT" sz="3600" b="1" dirty="0" err="1">
                <a:solidFill>
                  <a:srgbClr val="000099"/>
                </a:solidFill>
              </a:rPr>
              <a:t>entropy</a:t>
            </a:r>
            <a:r>
              <a:rPr lang="lt-LT" sz="3600" b="1" dirty="0">
                <a:solidFill>
                  <a:srgbClr val="000099"/>
                </a:solidFill>
              </a:rPr>
              <a:t> </a:t>
            </a:r>
            <a:r>
              <a:rPr lang="lt-LT" sz="3600" b="1" dirty="0" err="1" smtClean="0">
                <a:solidFill>
                  <a:srgbClr val="000099"/>
                </a:solidFill>
              </a:rPr>
              <a:t>dependence</a:t>
            </a:r>
            <a:r>
              <a:rPr lang="en-GB" sz="3600" b="1" dirty="0" smtClean="0">
                <a:solidFill>
                  <a:srgbClr val="000099"/>
                </a:solidFill>
              </a:rPr>
              <a:t> </a:t>
            </a:r>
          </a:p>
          <a:p>
            <a:pPr algn="ctr" eaLnBrk="1" hangingPunct="1"/>
            <a:r>
              <a:rPr lang="lt-LT" sz="3600" b="1" dirty="0" err="1" smtClean="0">
                <a:solidFill>
                  <a:srgbClr val="000099"/>
                </a:solidFill>
              </a:rPr>
              <a:t>on</a:t>
            </a:r>
            <a:r>
              <a:rPr lang="lt-LT" sz="3600" b="1" dirty="0" smtClean="0">
                <a:solidFill>
                  <a:srgbClr val="000099"/>
                </a:solidFill>
              </a:rPr>
              <a:t> </a:t>
            </a:r>
            <a:r>
              <a:rPr lang="lt-LT" sz="3600" b="1" dirty="0" err="1">
                <a:solidFill>
                  <a:srgbClr val="000099"/>
                </a:solidFill>
              </a:rPr>
              <a:t>item</a:t>
            </a:r>
            <a:r>
              <a:rPr lang="lt-LT" sz="3600" b="1" dirty="0">
                <a:solidFill>
                  <a:srgbClr val="000099"/>
                </a:solidFill>
              </a:rPr>
              <a:t> </a:t>
            </a:r>
            <a:r>
              <a:rPr lang="lt-LT" sz="3600" b="1" dirty="0" err="1">
                <a:solidFill>
                  <a:srgbClr val="000099"/>
                </a:solidFill>
              </a:rPr>
              <a:t>number</a:t>
            </a:r>
            <a:r>
              <a:rPr lang="lt-LT" sz="3600" b="1" dirty="0">
                <a:solidFill>
                  <a:srgbClr val="000099"/>
                </a:solidFill>
              </a:rPr>
              <a:t> N</a:t>
            </a:r>
            <a:endParaRPr lang="en-GB" sz="3600" b="1" dirty="0">
              <a:solidFill>
                <a:srgbClr val="000099"/>
              </a:solidFill>
            </a:endParaRPr>
          </a:p>
        </p:txBody>
      </p:sp>
      <p:sp>
        <p:nvSpPr>
          <p:cNvPr id="4" name="Slide Number Placeholder 3"/>
          <p:cNvSpPr>
            <a:spLocks noGrp="1"/>
          </p:cNvSpPr>
          <p:nvPr>
            <p:ph type="sldNum" sz="quarter" idx="12"/>
          </p:nvPr>
        </p:nvSpPr>
        <p:spPr/>
        <p:txBody>
          <a:bodyPr/>
          <a:lstStyle/>
          <a:p>
            <a:fld id="{7E1F987B-18F3-4E66-9D73-0D9A6437805B}" type="slidenum">
              <a:rPr lang="en-GB" smtClean="0"/>
              <a:pPr/>
              <a:t>22</a:t>
            </a:fld>
            <a:endParaRPr lang="en-GB"/>
          </a:p>
        </p:txBody>
      </p:sp>
      <p:sp>
        <p:nvSpPr>
          <p:cNvPr id="6" name="Date Placeholder 5"/>
          <p:cNvSpPr>
            <a:spLocks noGrp="1"/>
          </p:cNvSpPr>
          <p:nvPr>
            <p:ph type="dt" sz="half" idx="10"/>
          </p:nvPr>
        </p:nvSpPr>
        <p:spPr/>
        <p:txBody>
          <a:bodyPr/>
          <a:lstStyle/>
          <a:p>
            <a:pPr>
              <a:defRPr/>
            </a:pPr>
            <a:fld id="{645BD6A2-1CF7-4D31-ACED-33FB7926EAE2}" type="datetime1">
              <a:rPr lang="en-GB" smtClean="0"/>
              <a:t>14/11/2013</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lt-LT" b="1" dirty="0" err="1" smtClean="0">
                <a:solidFill>
                  <a:srgbClr val="000099"/>
                </a:solidFill>
              </a:rPr>
              <a:t>Shenon</a:t>
            </a:r>
            <a:r>
              <a:rPr lang="lt-LT" b="1" dirty="0" smtClean="0">
                <a:solidFill>
                  <a:srgbClr val="000099"/>
                </a:solidFill>
              </a:rPr>
              <a:t> </a:t>
            </a:r>
            <a:r>
              <a:rPr lang="lt-LT" b="1" dirty="0" err="1" smtClean="0">
                <a:solidFill>
                  <a:srgbClr val="000099"/>
                </a:solidFill>
              </a:rPr>
              <a:t>entropy</a:t>
            </a:r>
            <a:endParaRPr lang="en-GB" b="1" dirty="0" smtClean="0">
              <a:solidFill>
                <a:srgbClr val="000099"/>
              </a:solidFill>
            </a:endParaRPr>
          </a:p>
        </p:txBody>
      </p:sp>
      <p:sp>
        <p:nvSpPr>
          <p:cNvPr id="26627" name="Content Placeholder 2"/>
          <p:cNvSpPr>
            <a:spLocks noGrp="1"/>
          </p:cNvSpPr>
          <p:nvPr>
            <p:ph idx="1"/>
          </p:nvPr>
        </p:nvSpPr>
        <p:spPr/>
        <p:txBody>
          <a:bodyPr/>
          <a:lstStyle/>
          <a:p>
            <a:pPr marL="0" indent="0">
              <a:buFont typeface="Arial" charset="0"/>
              <a:buNone/>
            </a:pPr>
            <a:r>
              <a:rPr lang="en-GB" dirty="0" smtClean="0"/>
              <a:t>Presented </a:t>
            </a:r>
            <a:r>
              <a:rPr lang="en-GB" dirty="0" err="1" smtClean="0"/>
              <a:t>dependance</a:t>
            </a:r>
            <a:r>
              <a:rPr lang="en-GB" dirty="0" smtClean="0"/>
              <a:t> is s</a:t>
            </a:r>
            <a:r>
              <a:rPr lang="lt-LT" dirty="0" err="1" smtClean="0"/>
              <a:t>imilar</a:t>
            </a:r>
            <a:r>
              <a:rPr lang="lt-LT" dirty="0" smtClean="0"/>
              <a:t> to </a:t>
            </a:r>
            <a:r>
              <a:rPr lang="lt-LT" dirty="0" err="1" smtClean="0"/>
              <a:t>heap</a:t>
            </a:r>
            <a:r>
              <a:rPr lang="lt-LT" dirty="0" smtClean="0"/>
              <a:t> </a:t>
            </a:r>
            <a:r>
              <a:rPr lang="lt-LT" dirty="0" err="1" smtClean="0"/>
              <a:t>function</a:t>
            </a:r>
            <a:r>
              <a:rPr lang="lt-LT" dirty="0" smtClean="0"/>
              <a:t> (</a:t>
            </a:r>
            <a:r>
              <a:rPr lang="lt-LT" dirty="0" err="1" smtClean="0"/>
              <a:t>vocabulary</a:t>
            </a:r>
            <a:r>
              <a:rPr lang="lt-LT" dirty="0" smtClean="0"/>
              <a:t> </a:t>
            </a:r>
            <a:r>
              <a:rPr lang="lt-LT" dirty="0" err="1" smtClean="0"/>
              <a:t>grow</a:t>
            </a:r>
            <a:r>
              <a:rPr lang="lt-LT" dirty="0" smtClean="0"/>
              <a:t>)</a:t>
            </a:r>
          </a:p>
          <a:p>
            <a:pPr marL="0" indent="0">
              <a:buFont typeface="Arial" charset="0"/>
              <a:buNone/>
            </a:pPr>
            <a:endParaRPr lang="lt-LT" dirty="0" smtClean="0"/>
          </a:p>
          <a:p>
            <a:pPr marL="0" indent="0">
              <a:buFont typeface="Arial" charset="0"/>
              <a:buNone/>
            </a:pPr>
            <a:r>
              <a:rPr lang="lt-LT" dirty="0" err="1" smtClean="0"/>
              <a:t>Several</a:t>
            </a:r>
            <a:r>
              <a:rPr lang="lt-LT" dirty="0" smtClean="0"/>
              <a:t> </a:t>
            </a:r>
            <a:r>
              <a:rPr lang="lt-LT" dirty="0" err="1" smtClean="0"/>
              <a:t>exeptions</a:t>
            </a:r>
            <a:r>
              <a:rPr lang="lt-LT" dirty="0" smtClean="0"/>
              <a:t> are </a:t>
            </a:r>
            <a:r>
              <a:rPr lang="lt-LT" dirty="0" err="1" smtClean="0"/>
              <a:t>present</a:t>
            </a:r>
            <a:r>
              <a:rPr lang="lt-LT" dirty="0" smtClean="0"/>
              <a:t> </a:t>
            </a:r>
          </a:p>
          <a:p>
            <a:pPr marL="0" indent="0">
              <a:buFont typeface="Arial" charset="0"/>
              <a:buNone/>
            </a:pPr>
            <a:endParaRPr lang="lt-LT" dirty="0" smtClean="0"/>
          </a:p>
          <a:p>
            <a:pPr marL="0" indent="0">
              <a:buFont typeface="Arial" charset="0"/>
              <a:buNone/>
            </a:pPr>
            <a:r>
              <a:rPr lang="lt-LT" dirty="0" err="1" smtClean="0"/>
              <a:t>How</a:t>
            </a:r>
            <a:r>
              <a:rPr lang="lt-LT" dirty="0" smtClean="0"/>
              <a:t> to </a:t>
            </a:r>
            <a:r>
              <a:rPr lang="lt-LT" dirty="0" err="1" smtClean="0"/>
              <a:t>combine</a:t>
            </a:r>
            <a:r>
              <a:rPr lang="lt-LT" dirty="0" smtClean="0"/>
              <a:t> </a:t>
            </a:r>
            <a:r>
              <a:rPr lang="lt-LT" dirty="0" err="1" smtClean="0"/>
              <a:t>the</a:t>
            </a:r>
            <a:r>
              <a:rPr lang="lt-LT" dirty="0" smtClean="0"/>
              <a:t> </a:t>
            </a:r>
            <a:r>
              <a:rPr lang="lt-LT" dirty="0" err="1" smtClean="0"/>
              <a:t>such</a:t>
            </a:r>
            <a:r>
              <a:rPr lang="lt-LT" dirty="0" smtClean="0"/>
              <a:t> </a:t>
            </a:r>
            <a:r>
              <a:rPr lang="en-GB" dirty="0" smtClean="0"/>
              <a:t>both </a:t>
            </a:r>
            <a:r>
              <a:rPr lang="lt-LT" dirty="0" err="1" smtClean="0"/>
              <a:t>dependencies</a:t>
            </a:r>
            <a:r>
              <a:rPr lang="lt-LT" dirty="0" smtClean="0"/>
              <a:t> ?</a:t>
            </a:r>
            <a:r>
              <a:rPr lang="en-GB" dirty="0" smtClean="0"/>
              <a:t> (</a:t>
            </a:r>
            <a:r>
              <a:rPr lang="en-GB" dirty="0" err="1" smtClean="0"/>
              <a:t>shenon</a:t>
            </a:r>
            <a:r>
              <a:rPr lang="en-GB" dirty="0" smtClean="0"/>
              <a:t> function and </a:t>
            </a:r>
            <a:r>
              <a:rPr lang="en-GB" dirty="0" err="1" smtClean="0"/>
              <a:t>zipf</a:t>
            </a:r>
            <a:r>
              <a:rPr lang="en-GB" dirty="0" smtClean="0"/>
              <a:t> function)</a:t>
            </a:r>
            <a:endParaRPr lang="lt-LT" dirty="0" smtClean="0"/>
          </a:p>
          <a:p>
            <a:pPr marL="0" indent="0">
              <a:buFont typeface="Arial" charset="0"/>
              <a:buNone/>
            </a:pPr>
            <a:endParaRPr lang="lt-LT" dirty="0" smtClean="0"/>
          </a:p>
          <a:p>
            <a:pPr marL="0" indent="0">
              <a:buFont typeface="Arial" charset="0"/>
              <a:buNone/>
            </a:pPr>
            <a:endParaRPr lang="en-GB" dirty="0" smtClean="0"/>
          </a:p>
        </p:txBody>
      </p:sp>
      <p:sp>
        <p:nvSpPr>
          <p:cNvPr id="4" name="Slide Number Placeholder 3"/>
          <p:cNvSpPr>
            <a:spLocks noGrp="1"/>
          </p:cNvSpPr>
          <p:nvPr>
            <p:ph type="sldNum" sz="quarter" idx="12"/>
          </p:nvPr>
        </p:nvSpPr>
        <p:spPr/>
        <p:txBody>
          <a:bodyPr/>
          <a:lstStyle/>
          <a:p>
            <a:fld id="{7E1F987B-18F3-4E66-9D73-0D9A6437805B}" type="slidenum">
              <a:rPr lang="en-GB" smtClean="0"/>
              <a:pPr/>
              <a:t>23</a:t>
            </a:fld>
            <a:endParaRPr lang="en-GB"/>
          </a:p>
        </p:txBody>
      </p:sp>
      <p:sp>
        <p:nvSpPr>
          <p:cNvPr id="6" name="Date Placeholder 5"/>
          <p:cNvSpPr>
            <a:spLocks noGrp="1"/>
          </p:cNvSpPr>
          <p:nvPr>
            <p:ph type="dt" sz="half" idx="10"/>
          </p:nvPr>
        </p:nvSpPr>
        <p:spPr/>
        <p:txBody>
          <a:bodyPr/>
          <a:lstStyle/>
          <a:p>
            <a:pPr>
              <a:defRPr/>
            </a:pPr>
            <a:fld id="{93F0F3BA-CA2E-44D3-A1AE-6670A0B7DB15}" type="datetime1">
              <a:rPr lang="en-GB" smtClean="0"/>
              <a:t>14/11/2013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3" cstate="print"/>
          <a:srcRect/>
          <a:stretch>
            <a:fillRect/>
          </a:stretch>
        </p:blipFill>
        <p:spPr bwMode="auto">
          <a:xfrm>
            <a:off x="5774500" y="1867828"/>
            <a:ext cx="6023801" cy="4698073"/>
          </a:xfrm>
          <a:prstGeom prst="rect">
            <a:avLst/>
          </a:prstGeom>
          <a:noFill/>
          <a:ln w="9525">
            <a:noFill/>
            <a:miter lim="800000"/>
            <a:headEnd/>
            <a:tailEnd/>
          </a:ln>
        </p:spPr>
      </p:pic>
      <p:sp>
        <p:nvSpPr>
          <p:cNvPr id="27651" name="TextBox 4"/>
          <p:cNvSpPr txBox="1">
            <a:spLocks noChangeArrowheads="1"/>
          </p:cNvSpPr>
          <p:nvPr/>
        </p:nvSpPr>
        <p:spPr bwMode="auto">
          <a:xfrm>
            <a:off x="627237" y="438413"/>
            <a:ext cx="10044939" cy="1569660"/>
          </a:xfrm>
          <a:prstGeom prst="rect">
            <a:avLst/>
          </a:prstGeom>
          <a:noFill/>
          <a:ln w="9525">
            <a:noFill/>
            <a:miter lim="800000"/>
            <a:headEnd/>
            <a:tailEnd/>
          </a:ln>
        </p:spPr>
        <p:txBody>
          <a:bodyPr wrap="square">
            <a:spAutoFit/>
          </a:bodyPr>
          <a:lstStyle/>
          <a:p>
            <a:pPr algn="ctr" eaLnBrk="1" hangingPunct="1"/>
            <a:r>
              <a:rPr lang="lt-LT" sz="3200" b="1" dirty="0" smtClean="0">
                <a:solidFill>
                  <a:srgbClr val="000099"/>
                </a:solidFill>
              </a:rPr>
              <a:t>ZS-</a:t>
            </a:r>
            <a:r>
              <a:rPr lang="lt-LT" sz="3200" b="1" dirty="0" err="1" smtClean="0">
                <a:solidFill>
                  <a:srgbClr val="000099"/>
                </a:solidFill>
              </a:rPr>
              <a:t>dependency</a:t>
            </a:r>
            <a:r>
              <a:rPr lang="en-GB" sz="3200" b="1" dirty="0" smtClean="0">
                <a:solidFill>
                  <a:srgbClr val="000099"/>
                </a:solidFill>
              </a:rPr>
              <a:t> (1)</a:t>
            </a:r>
            <a:r>
              <a:rPr lang="lt-LT" sz="3200" b="1" dirty="0" smtClean="0">
                <a:solidFill>
                  <a:srgbClr val="000099"/>
                </a:solidFill>
              </a:rPr>
              <a:t>:</a:t>
            </a:r>
            <a:r>
              <a:rPr lang="en-GB" sz="3200" b="1" dirty="0" smtClean="0">
                <a:solidFill>
                  <a:srgbClr val="000099"/>
                </a:solidFill>
              </a:rPr>
              <a:t> </a:t>
            </a:r>
          </a:p>
          <a:p>
            <a:pPr algn="ctr" eaLnBrk="1" hangingPunct="1"/>
            <a:r>
              <a:rPr lang="lt-LT" sz="3200" b="1" dirty="0" err="1" smtClean="0"/>
              <a:t>Zipf</a:t>
            </a:r>
            <a:r>
              <a:rPr lang="lt-LT" sz="3200" b="1" dirty="0" smtClean="0"/>
              <a:t> </a:t>
            </a:r>
            <a:r>
              <a:rPr lang="lt-LT" sz="3200" b="1" dirty="0" err="1" smtClean="0"/>
              <a:t>constant</a:t>
            </a:r>
            <a:r>
              <a:rPr lang="lt-LT" sz="3200" b="1" dirty="0" smtClean="0"/>
              <a:t> </a:t>
            </a:r>
            <a:r>
              <a:rPr lang="lt-LT" sz="3200" b="1" dirty="0" err="1" smtClean="0"/>
              <a:t>dependency</a:t>
            </a:r>
            <a:r>
              <a:rPr lang="en-GB" sz="3200" b="1" dirty="0" smtClean="0"/>
              <a:t> </a:t>
            </a:r>
            <a:r>
              <a:rPr lang="lt-LT" sz="3200" b="1" dirty="0" err="1" smtClean="0"/>
              <a:t>on</a:t>
            </a:r>
            <a:r>
              <a:rPr lang="lt-LT" sz="3200" b="1" dirty="0" smtClean="0"/>
              <a:t> </a:t>
            </a:r>
            <a:r>
              <a:rPr lang="lt-LT" sz="3200" b="1" dirty="0" err="1" smtClean="0"/>
              <a:t>corresponding</a:t>
            </a:r>
            <a:r>
              <a:rPr lang="lt-LT" sz="3200" b="1" dirty="0" smtClean="0"/>
              <a:t> </a:t>
            </a:r>
            <a:r>
              <a:rPr lang="lt-LT" sz="3200" b="1" dirty="0" err="1" smtClean="0"/>
              <a:t>Shenon</a:t>
            </a:r>
            <a:r>
              <a:rPr lang="lt-LT" sz="3200" b="1" dirty="0" smtClean="0"/>
              <a:t> </a:t>
            </a:r>
            <a:r>
              <a:rPr lang="lt-LT" sz="3200" b="1" dirty="0" err="1" smtClean="0"/>
              <a:t>value</a:t>
            </a:r>
            <a:r>
              <a:rPr lang="en-GB" sz="3200" b="1" dirty="0" smtClean="0"/>
              <a:t> </a:t>
            </a:r>
            <a:r>
              <a:rPr lang="lt-LT" sz="3200" b="1" dirty="0" err="1" smtClean="0"/>
              <a:t>for</a:t>
            </a:r>
            <a:r>
              <a:rPr lang="lt-LT" sz="3200" b="1" dirty="0" smtClean="0"/>
              <a:t> </a:t>
            </a:r>
            <a:r>
              <a:rPr lang="lt-LT" sz="3200" b="1" dirty="0" err="1" smtClean="0"/>
              <a:t>current</a:t>
            </a:r>
            <a:r>
              <a:rPr lang="lt-LT" sz="3200" b="1" dirty="0" smtClean="0"/>
              <a:t> </a:t>
            </a:r>
            <a:r>
              <a:rPr lang="lt-LT" sz="3200" b="1" dirty="0" err="1" smtClean="0"/>
              <a:t>item</a:t>
            </a:r>
            <a:r>
              <a:rPr lang="lt-LT" sz="3200" b="1" dirty="0" smtClean="0"/>
              <a:t> </a:t>
            </a:r>
            <a:endParaRPr lang="en-GB" sz="3200" b="1" dirty="0" smtClean="0"/>
          </a:p>
        </p:txBody>
      </p:sp>
      <p:sp>
        <p:nvSpPr>
          <p:cNvPr id="4" name="Rectangle 3"/>
          <p:cNvSpPr/>
          <p:nvPr/>
        </p:nvSpPr>
        <p:spPr>
          <a:xfrm>
            <a:off x="768263" y="2743201"/>
            <a:ext cx="4855924" cy="1200329"/>
          </a:xfrm>
          <a:prstGeom prst="rect">
            <a:avLst/>
          </a:prstGeom>
        </p:spPr>
        <p:txBody>
          <a:bodyPr wrap="square">
            <a:spAutoFit/>
          </a:bodyPr>
          <a:lstStyle/>
          <a:p>
            <a:r>
              <a:rPr lang="en-US" dirty="0"/>
              <a:t>E</a:t>
            </a:r>
            <a:r>
              <a:rPr lang="en-US" dirty="0" smtClean="0"/>
              <a:t>ntropy increases by increasing number of items. While entropy increases </a:t>
            </a:r>
            <a:r>
              <a:rPr lang="en-US" dirty="0" err="1" smtClean="0"/>
              <a:t>zipf</a:t>
            </a:r>
            <a:r>
              <a:rPr lang="en-US" dirty="0" smtClean="0"/>
              <a:t> function decreases.</a:t>
            </a:r>
          </a:p>
          <a:p>
            <a:r>
              <a:rPr lang="en-US" dirty="0" smtClean="0"/>
              <a:t>Intuitively perceived stylistic beauty is proportional to the number of rarely used words.</a:t>
            </a:r>
            <a:endParaRPr lang="lt-LT" dirty="0"/>
          </a:p>
        </p:txBody>
      </p:sp>
      <p:sp>
        <p:nvSpPr>
          <p:cNvPr id="6" name="Slide Number Placeholder 5"/>
          <p:cNvSpPr>
            <a:spLocks noGrp="1"/>
          </p:cNvSpPr>
          <p:nvPr>
            <p:ph type="sldNum" sz="quarter" idx="12"/>
          </p:nvPr>
        </p:nvSpPr>
        <p:spPr/>
        <p:txBody>
          <a:bodyPr/>
          <a:lstStyle/>
          <a:p>
            <a:fld id="{7E1F987B-18F3-4E66-9D73-0D9A6437805B}" type="slidenum">
              <a:rPr lang="en-GB" smtClean="0"/>
              <a:pPr/>
              <a:t>24</a:t>
            </a:fld>
            <a:endParaRPr lang="en-GB"/>
          </a:p>
        </p:txBody>
      </p:sp>
      <p:sp>
        <p:nvSpPr>
          <p:cNvPr id="8" name="Date Placeholder 7"/>
          <p:cNvSpPr>
            <a:spLocks noGrp="1"/>
          </p:cNvSpPr>
          <p:nvPr>
            <p:ph type="dt" sz="half" idx="10"/>
          </p:nvPr>
        </p:nvSpPr>
        <p:spPr/>
        <p:txBody>
          <a:bodyPr/>
          <a:lstStyle/>
          <a:p>
            <a:pPr>
              <a:defRPr/>
            </a:pPr>
            <a:fld id="{D0B0F6DD-ADDA-4FAE-BFDB-9259B52E2D97}" type="datetime1">
              <a:rPr lang="en-GB" smtClean="0"/>
              <a:t>14/11/2013</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5461348" y="1562688"/>
          <a:ext cx="5460696" cy="4275496"/>
        </p:xfrm>
        <a:graphic>
          <a:graphicData uri="http://schemas.openxmlformats.org/presentationml/2006/ole">
            <mc:AlternateContent xmlns:mc="http://schemas.openxmlformats.org/markup-compatibility/2006">
              <mc:Choice xmlns:v="urn:schemas-microsoft-com:vml" Requires="v">
                <p:oleObj spid="_x0000_s28675" name="Graph" r:id="rId4" imgW="4133850" imgH="2905125" progId="Origin50.Graph">
                  <p:embed/>
                </p:oleObj>
              </mc:Choice>
              <mc:Fallback>
                <p:oleObj name="Graph" r:id="rId4" imgW="4133850" imgH="2905125" progId="Origin50.Grap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190" r="11679" b="2844"/>
                      <a:stretch>
                        <a:fillRect/>
                      </a:stretch>
                    </p:blipFill>
                    <p:spPr bwMode="auto">
                      <a:xfrm>
                        <a:off x="5461348" y="1562688"/>
                        <a:ext cx="5460696" cy="427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TextBox 1"/>
          <p:cNvSpPr txBox="1">
            <a:spLocks noChangeArrowheads="1"/>
          </p:cNvSpPr>
          <p:nvPr/>
        </p:nvSpPr>
        <p:spPr bwMode="auto">
          <a:xfrm>
            <a:off x="1133477" y="2305051"/>
            <a:ext cx="3663993" cy="3508653"/>
          </a:xfrm>
          <a:prstGeom prst="rect">
            <a:avLst/>
          </a:prstGeom>
          <a:noFill/>
          <a:ln w="9525">
            <a:noFill/>
            <a:miter lim="800000"/>
            <a:headEnd/>
            <a:tailEnd/>
          </a:ln>
        </p:spPr>
        <p:txBody>
          <a:bodyPr wrap="square">
            <a:spAutoFit/>
          </a:bodyPr>
          <a:lstStyle/>
          <a:p>
            <a:pPr eaLnBrk="1" hangingPunct="1">
              <a:buFont typeface="Arial" pitchFamily="34" charset="0"/>
              <a:buChar char="•"/>
            </a:pPr>
            <a:r>
              <a:rPr lang="en-GB" sz="2400" dirty="0" smtClean="0"/>
              <a:t> </a:t>
            </a:r>
            <a:r>
              <a:rPr lang="lt-LT" sz="2400" dirty="0" err="1" smtClean="0"/>
              <a:t>Several</a:t>
            </a:r>
            <a:r>
              <a:rPr lang="lt-LT" sz="2400" dirty="0" smtClean="0"/>
              <a:t> </a:t>
            </a:r>
            <a:r>
              <a:rPr lang="lt-LT" sz="2400" dirty="0" err="1"/>
              <a:t>sophisticated</a:t>
            </a:r>
            <a:r>
              <a:rPr lang="lt-LT" sz="2400" dirty="0"/>
              <a:t> </a:t>
            </a:r>
            <a:r>
              <a:rPr lang="lt-LT" sz="2400" dirty="0" err="1"/>
              <a:t>figures</a:t>
            </a:r>
            <a:r>
              <a:rPr lang="lt-LT" sz="2400" dirty="0"/>
              <a:t> </a:t>
            </a:r>
          </a:p>
          <a:p>
            <a:pPr eaLnBrk="1" hangingPunct="1">
              <a:buFont typeface="Arial" pitchFamily="34" charset="0"/>
              <a:buChar char="•"/>
            </a:pPr>
            <a:endParaRPr lang="lt-LT" sz="2400" dirty="0"/>
          </a:p>
          <a:p>
            <a:pPr eaLnBrk="1" hangingPunct="1">
              <a:buFont typeface="Arial" pitchFamily="34" charset="0"/>
              <a:buChar char="•"/>
            </a:pPr>
            <a:r>
              <a:rPr lang="en-GB" sz="2400" dirty="0" smtClean="0"/>
              <a:t> </a:t>
            </a:r>
            <a:r>
              <a:rPr lang="lt-LT" sz="2400" dirty="0" err="1" smtClean="0"/>
              <a:t>Reswitching</a:t>
            </a:r>
            <a:r>
              <a:rPr lang="lt-LT" sz="2400" dirty="0" smtClean="0"/>
              <a:t> </a:t>
            </a:r>
            <a:r>
              <a:rPr lang="lt-LT" sz="2400" dirty="0" err="1"/>
              <a:t>of</a:t>
            </a:r>
            <a:r>
              <a:rPr lang="lt-LT" sz="2400" dirty="0"/>
              <a:t> </a:t>
            </a:r>
            <a:r>
              <a:rPr lang="en-GB" sz="2400" dirty="0" smtClean="0"/>
              <a:t>content and </a:t>
            </a:r>
            <a:r>
              <a:rPr lang="lt-LT" sz="2400" dirty="0" err="1" smtClean="0"/>
              <a:t>conte</a:t>
            </a:r>
            <a:r>
              <a:rPr lang="en-GB" sz="2400" dirty="0" err="1" smtClean="0"/>
              <a:t>xt</a:t>
            </a:r>
            <a:endParaRPr lang="lt-LT" sz="2400" dirty="0"/>
          </a:p>
          <a:p>
            <a:pPr eaLnBrk="1" hangingPunct="1">
              <a:buFont typeface="Arial" pitchFamily="34" charset="0"/>
              <a:buChar char="•"/>
            </a:pPr>
            <a:endParaRPr lang="lt-LT" sz="2400" dirty="0"/>
          </a:p>
          <a:p>
            <a:pPr eaLnBrk="1" hangingPunct="1">
              <a:buFont typeface="Arial" pitchFamily="34" charset="0"/>
              <a:buChar char="•"/>
            </a:pPr>
            <a:r>
              <a:rPr lang="en-GB" sz="2400" dirty="0" smtClean="0"/>
              <a:t> U</a:t>
            </a:r>
            <a:r>
              <a:rPr lang="lt-LT" sz="2400" dirty="0" err="1" smtClean="0"/>
              <a:t>se</a:t>
            </a:r>
            <a:r>
              <a:rPr lang="lt-LT" sz="2400" dirty="0" smtClean="0"/>
              <a:t> </a:t>
            </a:r>
            <a:r>
              <a:rPr lang="en-GB" sz="2400" dirty="0" smtClean="0"/>
              <a:t>of </a:t>
            </a:r>
            <a:r>
              <a:rPr lang="lt-LT" sz="2400" dirty="0" err="1" smtClean="0"/>
              <a:t>new</a:t>
            </a:r>
            <a:r>
              <a:rPr lang="lt-LT" sz="2400" dirty="0" smtClean="0"/>
              <a:t> </a:t>
            </a:r>
            <a:r>
              <a:rPr lang="lt-LT" sz="2400" dirty="0" err="1"/>
              <a:t>vocabulary</a:t>
            </a:r>
            <a:endParaRPr lang="lt-LT" sz="2400" dirty="0"/>
          </a:p>
          <a:p>
            <a:pPr eaLnBrk="1" hangingPunct="1"/>
            <a:endParaRPr lang="lt-LT" dirty="0"/>
          </a:p>
          <a:p>
            <a:pPr eaLnBrk="1" hangingPunct="1"/>
            <a:endParaRPr lang="lt-LT" dirty="0"/>
          </a:p>
          <a:p>
            <a:pPr eaLnBrk="1" hangingPunct="1"/>
            <a:endParaRPr lang="en-GB" dirty="0"/>
          </a:p>
        </p:txBody>
      </p:sp>
      <p:sp>
        <p:nvSpPr>
          <p:cNvPr id="4" name="Rectangle 3"/>
          <p:cNvSpPr/>
          <p:nvPr/>
        </p:nvSpPr>
        <p:spPr>
          <a:xfrm>
            <a:off x="3758446" y="726605"/>
            <a:ext cx="3547766" cy="584775"/>
          </a:xfrm>
          <a:prstGeom prst="rect">
            <a:avLst/>
          </a:prstGeom>
        </p:spPr>
        <p:txBody>
          <a:bodyPr wrap="none">
            <a:spAutoFit/>
          </a:bodyPr>
          <a:lstStyle/>
          <a:p>
            <a:pPr algn="ctr" eaLnBrk="1" hangingPunct="1"/>
            <a:r>
              <a:rPr lang="lt-LT" sz="3200" b="1" dirty="0" smtClean="0">
                <a:solidFill>
                  <a:srgbClr val="000099"/>
                </a:solidFill>
              </a:rPr>
              <a:t>ZS-</a:t>
            </a:r>
            <a:r>
              <a:rPr lang="lt-LT" sz="3200" b="1" dirty="0" err="1" smtClean="0">
                <a:solidFill>
                  <a:srgbClr val="000099"/>
                </a:solidFill>
              </a:rPr>
              <a:t>dependency</a:t>
            </a:r>
            <a:r>
              <a:rPr lang="en-GB" sz="3200" b="1" dirty="0" smtClean="0">
                <a:solidFill>
                  <a:srgbClr val="000099"/>
                </a:solidFill>
              </a:rPr>
              <a:t> (2)</a:t>
            </a:r>
            <a:r>
              <a:rPr lang="lt-LT" sz="3200" b="1" dirty="0" smtClean="0">
                <a:solidFill>
                  <a:srgbClr val="000099"/>
                </a:solidFill>
              </a:rPr>
              <a:t>:</a:t>
            </a:r>
            <a:r>
              <a:rPr lang="en-GB" sz="3200" b="1" dirty="0" smtClean="0">
                <a:solidFill>
                  <a:srgbClr val="000099"/>
                </a:solidFill>
              </a:rPr>
              <a:t> </a:t>
            </a:r>
          </a:p>
        </p:txBody>
      </p:sp>
      <p:sp>
        <p:nvSpPr>
          <p:cNvPr id="5" name="Slide Number Placeholder 4"/>
          <p:cNvSpPr>
            <a:spLocks noGrp="1"/>
          </p:cNvSpPr>
          <p:nvPr>
            <p:ph type="sldNum" sz="quarter" idx="12"/>
          </p:nvPr>
        </p:nvSpPr>
        <p:spPr/>
        <p:txBody>
          <a:bodyPr/>
          <a:lstStyle/>
          <a:p>
            <a:fld id="{27BC21BE-A064-48BB-A390-B28D9C68FE4C}" type="slidenum">
              <a:rPr lang="en-GB" smtClean="0"/>
              <a:pPr/>
              <a:t>25</a:t>
            </a:fld>
            <a:endParaRPr lang="en-GB"/>
          </a:p>
        </p:txBody>
      </p:sp>
      <p:sp>
        <p:nvSpPr>
          <p:cNvPr id="7" name="Date Placeholder 6"/>
          <p:cNvSpPr>
            <a:spLocks noGrp="1"/>
          </p:cNvSpPr>
          <p:nvPr>
            <p:ph type="dt" sz="half" idx="10"/>
          </p:nvPr>
        </p:nvSpPr>
        <p:spPr/>
        <p:txBody>
          <a:bodyPr/>
          <a:lstStyle/>
          <a:p>
            <a:pPr>
              <a:defRPr/>
            </a:pPr>
            <a:fld id="{BC8B7DB3-E044-4021-9FA8-BC4E113F9DF4}" type="datetime1">
              <a:rPr lang="en-GB" smtClean="0"/>
              <a:t>14/11/2013</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5661765" y="1952018"/>
          <a:ext cx="5474419" cy="3918919"/>
        </p:xfrm>
        <a:graphic>
          <a:graphicData uri="http://schemas.openxmlformats.org/presentationml/2006/ole">
            <mc:AlternateContent xmlns:mc="http://schemas.openxmlformats.org/markup-compatibility/2006">
              <mc:Choice xmlns:v="urn:schemas-microsoft-com:vml" Requires="v">
                <p:oleObj spid="_x0000_s29699" name="Graph" r:id="rId4" imgW="4133850" imgH="2905125" progId="Origin50.Graph">
                  <p:embed/>
                </p:oleObj>
              </mc:Choice>
              <mc:Fallback>
                <p:oleObj name="Graph" r:id="rId4" imgW="4133850" imgH="2905125" progId="Origin50.Grap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2844" r="9950" b="5360"/>
                      <a:stretch>
                        <a:fillRect/>
                      </a:stretch>
                    </p:blipFill>
                    <p:spPr bwMode="auto">
                      <a:xfrm>
                        <a:off x="5661765" y="1952018"/>
                        <a:ext cx="5474419" cy="39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1"/>
          <p:cNvSpPr>
            <a:spLocks noChangeArrowheads="1"/>
          </p:cNvSpPr>
          <p:nvPr/>
        </p:nvSpPr>
        <p:spPr bwMode="auto">
          <a:xfrm>
            <a:off x="982663" y="2000250"/>
            <a:ext cx="3825406" cy="2677656"/>
          </a:xfrm>
          <a:prstGeom prst="rect">
            <a:avLst/>
          </a:prstGeom>
          <a:noFill/>
          <a:ln w="9525">
            <a:noFill/>
            <a:miter lim="800000"/>
            <a:headEnd/>
            <a:tailEnd/>
          </a:ln>
        </p:spPr>
        <p:txBody>
          <a:bodyPr wrap="none">
            <a:spAutoFit/>
          </a:bodyPr>
          <a:lstStyle/>
          <a:p>
            <a:pPr eaLnBrk="1" hangingPunct="1">
              <a:buFont typeface="Arial" pitchFamily="34" charset="0"/>
              <a:buChar char="•"/>
            </a:pPr>
            <a:r>
              <a:rPr lang="en-GB" sz="2400" dirty="0" smtClean="0"/>
              <a:t> </a:t>
            </a:r>
            <a:r>
              <a:rPr lang="lt-LT" sz="2400" dirty="0" err="1" smtClean="0"/>
              <a:t>Reswitching</a:t>
            </a:r>
            <a:r>
              <a:rPr lang="lt-LT" sz="2400" dirty="0" smtClean="0"/>
              <a:t> </a:t>
            </a:r>
            <a:r>
              <a:rPr lang="lt-LT" sz="2400" dirty="0" err="1"/>
              <a:t>of</a:t>
            </a:r>
            <a:r>
              <a:rPr lang="lt-LT" sz="2400" dirty="0"/>
              <a:t> </a:t>
            </a:r>
            <a:r>
              <a:rPr lang="lt-LT" sz="2400" dirty="0" err="1"/>
              <a:t>content</a:t>
            </a:r>
            <a:endParaRPr lang="lt-LT" sz="2400" dirty="0"/>
          </a:p>
          <a:p>
            <a:pPr eaLnBrk="1" hangingPunct="1">
              <a:buFont typeface="Arial" pitchFamily="34" charset="0"/>
              <a:buChar char="•"/>
            </a:pPr>
            <a:endParaRPr lang="lt-LT" sz="2400" dirty="0"/>
          </a:p>
          <a:p>
            <a:pPr eaLnBrk="1" hangingPunct="1">
              <a:buFont typeface="Arial" pitchFamily="34" charset="0"/>
              <a:buChar char="•"/>
            </a:pPr>
            <a:r>
              <a:rPr lang="en-GB" sz="2400" dirty="0" smtClean="0"/>
              <a:t> </a:t>
            </a:r>
            <a:r>
              <a:rPr lang="lt-LT" sz="2400" dirty="0" err="1" smtClean="0"/>
              <a:t>New</a:t>
            </a:r>
            <a:r>
              <a:rPr lang="lt-LT" sz="2400" dirty="0" smtClean="0"/>
              <a:t> </a:t>
            </a:r>
            <a:r>
              <a:rPr lang="lt-LT" sz="2400" dirty="0" err="1" smtClean="0"/>
              <a:t>paragraph</a:t>
            </a:r>
            <a:r>
              <a:rPr lang="lt-LT" sz="2400" dirty="0" smtClean="0"/>
              <a:t> </a:t>
            </a:r>
            <a:endParaRPr lang="lt-LT" sz="2400" dirty="0"/>
          </a:p>
          <a:p>
            <a:pPr eaLnBrk="1" hangingPunct="1">
              <a:buFont typeface="Arial" pitchFamily="34" charset="0"/>
              <a:buChar char="•"/>
            </a:pPr>
            <a:endParaRPr lang="lt-LT" sz="2400" dirty="0"/>
          </a:p>
          <a:p>
            <a:pPr eaLnBrk="1" hangingPunct="1">
              <a:buFont typeface="Arial" pitchFamily="34" charset="0"/>
              <a:buChar char="•"/>
            </a:pPr>
            <a:r>
              <a:rPr lang="en-GB" sz="2400" dirty="0" smtClean="0"/>
              <a:t> N</a:t>
            </a:r>
            <a:r>
              <a:rPr lang="lt-LT" sz="2400" dirty="0" err="1" smtClean="0"/>
              <a:t>ew</a:t>
            </a:r>
            <a:r>
              <a:rPr lang="lt-LT" sz="2400" dirty="0" smtClean="0"/>
              <a:t> </a:t>
            </a:r>
            <a:r>
              <a:rPr lang="lt-LT" sz="2400" dirty="0" err="1"/>
              <a:t>morphological</a:t>
            </a:r>
            <a:r>
              <a:rPr lang="lt-LT" sz="2400" dirty="0"/>
              <a:t> </a:t>
            </a:r>
            <a:r>
              <a:rPr lang="lt-LT" sz="2400" dirty="0" err="1"/>
              <a:t>content</a:t>
            </a:r>
            <a:endParaRPr lang="lt-LT" sz="2400" dirty="0"/>
          </a:p>
          <a:p>
            <a:pPr eaLnBrk="1" hangingPunct="1">
              <a:buFont typeface="Arial" pitchFamily="34" charset="0"/>
              <a:buChar char="•"/>
            </a:pPr>
            <a:endParaRPr lang="lt-LT" sz="2400" dirty="0"/>
          </a:p>
          <a:p>
            <a:pPr eaLnBrk="1" hangingPunct="1">
              <a:buFont typeface="Arial" pitchFamily="34" charset="0"/>
              <a:buChar char="•"/>
            </a:pPr>
            <a:r>
              <a:rPr lang="en-GB" sz="2400" dirty="0" smtClean="0"/>
              <a:t> </a:t>
            </a:r>
            <a:r>
              <a:rPr lang="lt-LT" sz="2400" dirty="0" smtClean="0"/>
              <a:t>PORTRAIT </a:t>
            </a:r>
            <a:r>
              <a:rPr lang="lt-LT" sz="2400" dirty="0"/>
              <a:t>- LANDSCAPE</a:t>
            </a:r>
          </a:p>
        </p:txBody>
      </p:sp>
      <p:sp>
        <p:nvSpPr>
          <p:cNvPr id="4" name="Rectangle 3"/>
          <p:cNvSpPr/>
          <p:nvPr/>
        </p:nvSpPr>
        <p:spPr>
          <a:xfrm>
            <a:off x="4021494" y="576292"/>
            <a:ext cx="3547766" cy="584775"/>
          </a:xfrm>
          <a:prstGeom prst="rect">
            <a:avLst/>
          </a:prstGeom>
        </p:spPr>
        <p:txBody>
          <a:bodyPr wrap="none">
            <a:spAutoFit/>
          </a:bodyPr>
          <a:lstStyle/>
          <a:p>
            <a:pPr algn="ctr" eaLnBrk="1" hangingPunct="1"/>
            <a:r>
              <a:rPr lang="lt-LT" sz="3200" b="1" dirty="0" smtClean="0">
                <a:solidFill>
                  <a:srgbClr val="000099"/>
                </a:solidFill>
              </a:rPr>
              <a:t>ZS-</a:t>
            </a:r>
            <a:r>
              <a:rPr lang="lt-LT" sz="3200" b="1" dirty="0" err="1" smtClean="0">
                <a:solidFill>
                  <a:srgbClr val="000099"/>
                </a:solidFill>
              </a:rPr>
              <a:t>dependency</a:t>
            </a:r>
            <a:r>
              <a:rPr lang="en-GB" sz="3200" b="1" dirty="0" smtClean="0">
                <a:solidFill>
                  <a:srgbClr val="000099"/>
                </a:solidFill>
              </a:rPr>
              <a:t> (3)</a:t>
            </a:r>
            <a:r>
              <a:rPr lang="lt-LT" sz="3200" b="1" dirty="0" smtClean="0">
                <a:solidFill>
                  <a:srgbClr val="000099"/>
                </a:solidFill>
              </a:rPr>
              <a:t>:</a:t>
            </a:r>
            <a:r>
              <a:rPr lang="en-GB" sz="3200" b="1" dirty="0" smtClean="0">
                <a:solidFill>
                  <a:srgbClr val="000099"/>
                </a:solidFill>
              </a:rPr>
              <a:t> </a:t>
            </a:r>
          </a:p>
        </p:txBody>
      </p:sp>
      <p:sp>
        <p:nvSpPr>
          <p:cNvPr id="5" name="Slide Number Placeholder 4"/>
          <p:cNvSpPr>
            <a:spLocks noGrp="1"/>
          </p:cNvSpPr>
          <p:nvPr>
            <p:ph type="sldNum" sz="quarter" idx="12"/>
          </p:nvPr>
        </p:nvSpPr>
        <p:spPr/>
        <p:txBody>
          <a:bodyPr/>
          <a:lstStyle/>
          <a:p>
            <a:fld id="{27BC21BE-A064-48BB-A390-B28D9C68FE4C}" type="slidenum">
              <a:rPr lang="en-GB" smtClean="0"/>
              <a:pPr/>
              <a:t>26</a:t>
            </a:fld>
            <a:endParaRPr lang="en-GB"/>
          </a:p>
        </p:txBody>
      </p:sp>
      <p:sp>
        <p:nvSpPr>
          <p:cNvPr id="7" name="Date Placeholder 6"/>
          <p:cNvSpPr>
            <a:spLocks noGrp="1"/>
          </p:cNvSpPr>
          <p:nvPr>
            <p:ph type="dt" sz="half" idx="10"/>
          </p:nvPr>
        </p:nvSpPr>
        <p:spPr/>
        <p:txBody>
          <a:bodyPr/>
          <a:lstStyle/>
          <a:p>
            <a:pPr>
              <a:defRPr/>
            </a:pPr>
            <a:fld id="{5093981E-01B6-4661-86FA-8CFF4ABB2457}" type="datetime1">
              <a:rPr lang="en-GB" smtClean="0"/>
              <a:t>14/11/2013</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b="1" dirty="0" smtClean="0">
                <a:solidFill>
                  <a:srgbClr val="000099"/>
                </a:solidFill>
              </a:rPr>
              <a:t>Conclusions</a:t>
            </a:r>
            <a:endParaRPr lang="lt-LT" b="1" dirty="0" smtClean="0">
              <a:solidFill>
                <a:srgbClr val="000099"/>
              </a:solidFill>
            </a:endParaRPr>
          </a:p>
        </p:txBody>
      </p:sp>
      <p:sp>
        <p:nvSpPr>
          <p:cNvPr id="30723" name="Rectangle 3"/>
          <p:cNvSpPr>
            <a:spLocks noGrp="1" noChangeArrowheads="1"/>
          </p:cNvSpPr>
          <p:nvPr>
            <p:ph idx="1"/>
          </p:nvPr>
        </p:nvSpPr>
        <p:spPr/>
        <p:txBody>
          <a:bodyPr/>
          <a:lstStyle/>
          <a:p>
            <a:pPr marL="609600" indent="-609600">
              <a:buFontTx/>
              <a:buAutoNum type="arabicPeriod"/>
            </a:pPr>
            <a:r>
              <a:rPr lang="en-GB" dirty="0" smtClean="0">
                <a:cs typeface="Times New Roman" pitchFamily="18" charset="0"/>
              </a:rPr>
              <a:t>For a very large corpus the </a:t>
            </a:r>
            <a:r>
              <a:rPr lang="en-GB" dirty="0" err="1" smtClean="0">
                <a:cs typeface="Times New Roman" pitchFamily="18" charset="0"/>
              </a:rPr>
              <a:t>Zipf</a:t>
            </a:r>
            <a:r>
              <a:rPr lang="en-GB" dirty="0" smtClean="0">
                <a:cs typeface="Times New Roman" pitchFamily="18" charset="0"/>
              </a:rPr>
              <a:t> curve for English has two slopes, </a:t>
            </a:r>
            <a:r>
              <a:rPr lang="en-GB" i="1" dirty="0" smtClean="0">
                <a:cs typeface="Times New Roman" pitchFamily="18" charset="0"/>
                <a:sym typeface="Symbol" pitchFamily="18" charset="2"/>
              </a:rPr>
              <a:t></a:t>
            </a:r>
            <a:r>
              <a:rPr lang="en-GB" dirty="0" smtClean="0">
                <a:cs typeface="Times New Roman" pitchFamily="18" charset="0"/>
              </a:rPr>
              <a:t> = 1 for rank </a:t>
            </a:r>
            <a:r>
              <a:rPr lang="lt-LT" dirty="0" smtClean="0">
                <a:cs typeface="Times New Roman" pitchFamily="18" charset="0"/>
              </a:rPr>
              <a:t>&lt;</a:t>
            </a:r>
            <a:r>
              <a:rPr lang="en-GB" dirty="0" smtClean="0">
                <a:cs typeface="Times New Roman" pitchFamily="18" charset="0"/>
              </a:rPr>
              <a:t>  5000  and </a:t>
            </a:r>
            <a:r>
              <a:rPr lang="en-GB" i="1" dirty="0" smtClean="0">
                <a:cs typeface="Times New Roman" pitchFamily="18" charset="0"/>
                <a:sym typeface="Symbol" pitchFamily="18" charset="2"/>
              </a:rPr>
              <a:t></a:t>
            </a:r>
            <a:r>
              <a:rPr lang="en-GB" dirty="0" smtClean="0">
                <a:cs typeface="Times New Roman" pitchFamily="18" charset="0"/>
              </a:rPr>
              <a:t> = 2 for rank </a:t>
            </a:r>
            <a:r>
              <a:rPr lang="lt-LT" dirty="0" smtClean="0">
                <a:cs typeface="Times New Roman" pitchFamily="18" charset="0"/>
              </a:rPr>
              <a:t>&gt;</a:t>
            </a:r>
            <a:r>
              <a:rPr lang="en-GB" dirty="0" smtClean="0">
                <a:cs typeface="Times New Roman" pitchFamily="18" charset="0"/>
              </a:rPr>
              <a:t>5000.</a:t>
            </a:r>
            <a:endParaRPr lang="en-GB" dirty="0" smtClean="0"/>
          </a:p>
          <a:p>
            <a:pPr marL="609600" indent="-609600">
              <a:buFontTx/>
              <a:buAutoNum type="arabicPeriod"/>
            </a:pPr>
            <a:r>
              <a:rPr lang="en-GB" dirty="0" smtClean="0"/>
              <a:t>Several genres (lexical and morphological forms) are recognizable using mathematical tools.</a:t>
            </a:r>
          </a:p>
          <a:p>
            <a:pPr marL="609600" indent="-609600">
              <a:buFontTx/>
              <a:buAutoNum type="arabicPeriod"/>
            </a:pPr>
            <a:r>
              <a:rPr lang="en-GB" dirty="0" err="1" smtClean="0"/>
              <a:t>Zipf</a:t>
            </a:r>
            <a:r>
              <a:rPr lang="en-GB" dirty="0" smtClean="0"/>
              <a:t> and </a:t>
            </a:r>
            <a:r>
              <a:rPr lang="en-GB" dirty="0" err="1" smtClean="0"/>
              <a:t>Shennon</a:t>
            </a:r>
            <a:r>
              <a:rPr lang="en-GB" dirty="0" smtClean="0"/>
              <a:t> functions: significance of adjustable parameters for limited corpus.</a:t>
            </a:r>
          </a:p>
          <a:p>
            <a:pPr marL="609600" indent="-609600">
              <a:buFontTx/>
              <a:buAutoNum type="arabicPeriod"/>
            </a:pPr>
            <a:r>
              <a:rPr lang="lt-LT" dirty="0" err="1" smtClean="0"/>
              <a:t>Academic</a:t>
            </a:r>
            <a:r>
              <a:rPr lang="lt-LT" dirty="0" smtClean="0"/>
              <a:t> </a:t>
            </a:r>
            <a:r>
              <a:rPr lang="lt-LT" dirty="0" err="1" smtClean="0"/>
              <a:t>English</a:t>
            </a:r>
            <a:r>
              <a:rPr lang="lt-LT" dirty="0" smtClean="0"/>
              <a:t> via </a:t>
            </a:r>
            <a:r>
              <a:rPr lang="en-GB" dirty="0" smtClean="0"/>
              <a:t>Modern English – entropy </a:t>
            </a:r>
            <a:r>
              <a:rPr lang="lt-LT" dirty="0" err="1" smtClean="0"/>
              <a:t>related</a:t>
            </a:r>
            <a:r>
              <a:rPr lang="lt-LT" dirty="0" smtClean="0"/>
              <a:t> </a:t>
            </a:r>
            <a:r>
              <a:rPr lang="en-GB" dirty="0" smtClean="0"/>
              <a:t>problems. </a:t>
            </a:r>
            <a:endParaRPr lang="lt-LT" dirty="0" smtClean="0"/>
          </a:p>
        </p:txBody>
      </p:sp>
      <p:sp>
        <p:nvSpPr>
          <p:cNvPr id="4" name="Slide Number Placeholder 3"/>
          <p:cNvSpPr>
            <a:spLocks noGrp="1"/>
          </p:cNvSpPr>
          <p:nvPr>
            <p:ph type="sldNum" sz="quarter" idx="12"/>
          </p:nvPr>
        </p:nvSpPr>
        <p:spPr/>
        <p:txBody>
          <a:bodyPr/>
          <a:lstStyle/>
          <a:p>
            <a:fld id="{7E1F987B-18F3-4E66-9D73-0D9A6437805B}" type="slidenum">
              <a:rPr lang="en-GB" smtClean="0"/>
              <a:pPr/>
              <a:t>27</a:t>
            </a:fld>
            <a:endParaRPr lang="en-GB"/>
          </a:p>
        </p:txBody>
      </p:sp>
      <p:sp>
        <p:nvSpPr>
          <p:cNvPr id="6" name="Date Placeholder 5"/>
          <p:cNvSpPr>
            <a:spLocks noGrp="1"/>
          </p:cNvSpPr>
          <p:nvPr>
            <p:ph type="dt" sz="half" idx="10"/>
          </p:nvPr>
        </p:nvSpPr>
        <p:spPr/>
        <p:txBody>
          <a:bodyPr/>
          <a:lstStyle/>
          <a:p>
            <a:pPr>
              <a:defRPr/>
            </a:pPr>
            <a:fld id="{B8133DA4-DBD0-4B7C-B29B-D6EF7AE861BF}" type="datetime1">
              <a:rPr lang="en-GB" smtClean="0"/>
              <a:t>14/11/2013</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759375" y="2427027"/>
            <a:ext cx="2561214" cy="707886"/>
          </a:xfrm>
          <a:prstGeom prst="rect">
            <a:avLst/>
          </a:prstGeom>
          <a:noFill/>
          <a:ln w="9525">
            <a:noFill/>
            <a:miter lim="800000"/>
            <a:headEnd/>
            <a:tailEnd/>
          </a:ln>
          <a:effectLst/>
        </p:spPr>
        <p:txBody>
          <a:bodyPr wrap="none">
            <a:spAutoFit/>
          </a:bodyPr>
          <a:lstStyle/>
          <a:p>
            <a:pPr eaLnBrk="1" hangingPunct="1"/>
            <a:r>
              <a:rPr lang="en-GB" sz="4000" b="1" dirty="0" smtClean="0">
                <a:solidFill>
                  <a:srgbClr val="000099"/>
                </a:solidFill>
              </a:rPr>
              <a:t>Thank </a:t>
            </a:r>
            <a:r>
              <a:rPr lang="en-GB" sz="4000" b="1" dirty="0" err="1" smtClean="0">
                <a:solidFill>
                  <a:srgbClr val="000099"/>
                </a:solidFill>
              </a:rPr>
              <a:t>yo</a:t>
            </a:r>
            <a:r>
              <a:rPr lang="lt-LT" sz="4000" b="1" dirty="0" smtClean="0">
                <a:solidFill>
                  <a:srgbClr val="000099"/>
                </a:solidFill>
              </a:rPr>
              <a:t>u</a:t>
            </a:r>
            <a:r>
              <a:rPr lang="en-GB" sz="4000" b="1" dirty="0" smtClean="0">
                <a:solidFill>
                  <a:srgbClr val="000099"/>
                </a:solidFill>
              </a:rPr>
              <a:t>!</a:t>
            </a:r>
            <a:endParaRPr lang="en-GB" sz="4000" b="1" dirty="0">
              <a:solidFill>
                <a:srgbClr val="000099"/>
              </a:solidFill>
            </a:endParaRPr>
          </a:p>
        </p:txBody>
      </p:sp>
      <p:sp>
        <p:nvSpPr>
          <p:cNvPr id="3" name="Slide Number Placeholder 2"/>
          <p:cNvSpPr>
            <a:spLocks noGrp="1"/>
          </p:cNvSpPr>
          <p:nvPr>
            <p:ph type="sldNum" sz="quarter" idx="12"/>
          </p:nvPr>
        </p:nvSpPr>
        <p:spPr/>
        <p:txBody>
          <a:bodyPr/>
          <a:lstStyle/>
          <a:p>
            <a:fld id="{27BC21BE-A064-48BB-A390-B28D9C68FE4C}" type="slidenum">
              <a:rPr lang="en-GB" smtClean="0"/>
              <a:pPr/>
              <a:t>28</a:t>
            </a:fld>
            <a:endParaRPr lang="en-GB"/>
          </a:p>
        </p:txBody>
      </p:sp>
      <p:sp>
        <p:nvSpPr>
          <p:cNvPr id="5" name="Date Placeholder 4"/>
          <p:cNvSpPr>
            <a:spLocks noGrp="1"/>
          </p:cNvSpPr>
          <p:nvPr>
            <p:ph type="dt" sz="half" idx="10"/>
          </p:nvPr>
        </p:nvSpPr>
        <p:spPr/>
        <p:txBody>
          <a:bodyPr/>
          <a:lstStyle/>
          <a:p>
            <a:pPr>
              <a:defRPr/>
            </a:pPr>
            <a:fld id="{78CBDC60-75B2-4639-A0F5-1A96CB43CB82}" type="datetime1">
              <a:rPr lang="en-GB" smtClean="0"/>
              <a:t>14/11/2013</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lt-LT" b="1" dirty="0" err="1" smtClean="0">
                <a:solidFill>
                  <a:srgbClr val="0000CC"/>
                </a:solidFill>
              </a:rPr>
              <a:t>Formulation</a:t>
            </a:r>
            <a:r>
              <a:rPr lang="lt-LT" b="1" dirty="0" smtClean="0">
                <a:solidFill>
                  <a:srgbClr val="0000CC"/>
                </a:solidFill>
              </a:rPr>
              <a:t> </a:t>
            </a:r>
            <a:r>
              <a:rPr lang="lt-LT" b="1" dirty="0" err="1" smtClean="0">
                <a:solidFill>
                  <a:srgbClr val="0000CC"/>
                </a:solidFill>
              </a:rPr>
              <a:t>of</a:t>
            </a:r>
            <a:r>
              <a:rPr lang="lt-LT" b="1" dirty="0" smtClean="0">
                <a:solidFill>
                  <a:srgbClr val="0000CC"/>
                </a:solidFill>
              </a:rPr>
              <a:t> </a:t>
            </a:r>
            <a:r>
              <a:rPr lang="en-GB" b="1" dirty="0" smtClean="0">
                <a:solidFill>
                  <a:srgbClr val="0000CC"/>
                </a:solidFill>
              </a:rPr>
              <a:t>the project t</a:t>
            </a:r>
            <a:r>
              <a:rPr lang="lt-LT" b="1" dirty="0" err="1" smtClean="0">
                <a:solidFill>
                  <a:srgbClr val="0000CC"/>
                </a:solidFill>
              </a:rPr>
              <a:t>ask</a:t>
            </a:r>
            <a:endParaRPr lang="en-GB" b="1" dirty="0" smtClean="0">
              <a:solidFill>
                <a:srgbClr val="0000CC"/>
              </a:solidFill>
            </a:endParaRPr>
          </a:p>
        </p:txBody>
      </p:sp>
      <p:sp>
        <p:nvSpPr>
          <p:cNvPr id="3" name="Content Placeholder 2"/>
          <p:cNvSpPr>
            <a:spLocks noGrp="1"/>
          </p:cNvSpPr>
          <p:nvPr>
            <p:ph idx="1"/>
          </p:nvPr>
        </p:nvSpPr>
        <p:spPr/>
        <p:txBody>
          <a:bodyPr rtlCol="0">
            <a:normAutofit/>
          </a:bodyPr>
          <a:lstStyle/>
          <a:p>
            <a:pPr marL="0" indent="0" fontAlgn="auto">
              <a:spcAft>
                <a:spcPts val="0"/>
              </a:spcAft>
              <a:defRPr/>
            </a:pPr>
            <a:r>
              <a:rPr lang="en-GB" dirty="0" smtClean="0"/>
              <a:t> Formalized human language analysis and recognition </a:t>
            </a:r>
            <a:endParaRPr lang="lt-LT" dirty="0" smtClean="0"/>
          </a:p>
          <a:p>
            <a:pPr marL="0" indent="0" fontAlgn="auto">
              <a:spcAft>
                <a:spcPts val="0"/>
              </a:spcAft>
              <a:defRPr/>
            </a:pPr>
            <a:endParaRPr lang="en-GB" dirty="0" smtClean="0"/>
          </a:p>
          <a:p>
            <a:pPr marL="0" indent="0" fontAlgn="auto">
              <a:spcAft>
                <a:spcPts val="0"/>
              </a:spcAft>
              <a:defRPr/>
            </a:pPr>
            <a:r>
              <a:rPr lang="en-GB" dirty="0" smtClean="0"/>
              <a:t> The t</a:t>
            </a:r>
            <a:r>
              <a:rPr lang="lt-LT" dirty="0" err="1" smtClean="0"/>
              <a:t>ask</a:t>
            </a:r>
            <a:r>
              <a:rPr lang="lt-LT" dirty="0" smtClean="0"/>
              <a:t> </a:t>
            </a:r>
            <a:r>
              <a:rPr lang="en-GB" dirty="0" smtClean="0"/>
              <a:t>in the middle of the 20th</a:t>
            </a:r>
            <a:r>
              <a:rPr lang="lt-LT" dirty="0" smtClean="0"/>
              <a:t> </a:t>
            </a:r>
            <a:r>
              <a:rPr lang="en-GB" dirty="0" smtClean="0"/>
              <a:t>century - conversation between human and robot , i.e. developing language programming applications </a:t>
            </a:r>
            <a:endParaRPr lang="lt-LT" i="1" dirty="0" smtClean="0"/>
          </a:p>
          <a:p>
            <a:pPr marL="0" indent="0" fontAlgn="auto">
              <a:spcAft>
                <a:spcPts val="0"/>
              </a:spcAft>
              <a:defRPr/>
            </a:pPr>
            <a:endParaRPr lang="lt-LT" dirty="0" smtClean="0"/>
          </a:p>
          <a:p>
            <a:pPr marL="0" indent="0" fontAlgn="auto">
              <a:spcAft>
                <a:spcPts val="0"/>
              </a:spcAft>
              <a:defRPr/>
            </a:pPr>
            <a:r>
              <a:rPr lang="en-GB" dirty="0" smtClean="0"/>
              <a:t> The task in the 21</a:t>
            </a:r>
            <a:r>
              <a:rPr lang="en-GB" baseline="30000" dirty="0" smtClean="0"/>
              <a:t>st</a:t>
            </a:r>
            <a:r>
              <a:rPr lang="en-GB" dirty="0" smtClean="0"/>
              <a:t> century </a:t>
            </a:r>
            <a:r>
              <a:rPr lang="lt-LT" dirty="0" smtClean="0"/>
              <a:t>–</a:t>
            </a:r>
            <a:r>
              <a:rPr lang="en-GB" dirty="0" smtClean="0"/>
              <a:t> analysing language using artificial intelligence</a:t>
            </a:r>
          </a:p>
        </p:txBody>
      </p:sp>
      <p:sp>
        <p:nvSpPr>
          <p:cNvPr id="4" name="Slide Number Placeholder 3"/>
          <p:cNvSpPr>
            <a:spLocks noGrp="1"/>
          </p:cNvSpPr>
          <p:nvPr>
            <p:ph type="sldNum" sz="quarter" idx="12"/>
          </p:nvPr>
        </p:nvSpPr>
        <p:spPr/>
        <p:txBody>
          <a:bodyPr/>
          <a:lstStyle/>
          <a:p>
            <a:fld id="{7E1F987B-18F3-4E66-9D73-0D9A6437805B}" type="slidenum">
              <a:rPr lang="en-GB" smtClean="0"/>
              <a:pPr/>
              <a:t>3</a:t>
            </a:fld>
            <a:endParaRPr lang="en-GB"/>
          </a:p>
        </p:txBody>
      </p:sp>
      <p:sp>
        <p:nvSpPr>
          <p:cNvPr id="6" name="Date Placeholder 5"/>
          <p:cNvSpPr>
            <a:spLocks noGrp="1"/>
          </p:cNvSpPr>
          <p:nvPr>
            <p:ph type="dt" sz="half" idx="10"/>
          </p:nvPr>
        </p:nvSpPr>
        <p:spPr/>
        <p:txBody>
          <a:bodyPr/>
          <a:lstStyle/>
          <a:p>
            <a:pPr>
              <a:defRPr/>
            </a:pPr>
            <a:fld id="{85A1CEDA-AAE6-4192-9C07-CF245EB69E8B}" type="datetime1">
              <a:rPr lang="en-GB" smtClean="0"/>
              <a:t>14/11/2013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z="4000" b="1" dirty="0" smtClean="0">
                <a:solidFill>
                  <a:srgbClr val="0000CC"/>
                </a:solidFill>
              </a:rPr>
              <a:t>Specific questions to be answered</a:t>
            </a:r>
            <a:r>
              <a:rPr lang="lt-LT" sz="4000" b="1" dirty="0" smtClean="0">
                <a:solidFill>
                  <a:srgbClr val="0000CC"/>
                </a:solidFill>
              </a:rPr>
              <a:t>:</a:t>
            </a:r>
            <a:endParaRPr lang="en-GB" sz="4000" b="1" dirty="0" smtClean="0">
              <a:solidFill>
                <a:srgbClr val="0000CC"/>
              </a:solidFill>
            </a:endParaRPr>
          </a:p>
        </p:txBody>
      </p:sp>
      <p:sp>
        <p:nvSpPr>
          <p:cNvPr id="3" name="Content Placeholder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lt-LT" dirty="0" err="1" smtClean="0"/>
              <a:t>Does</a:t>
            </a:r>
            <a:r>
              <a:rPr lang="lt-LT" dirty="0" smtClean="0"/>
              <a:t> </a:t>
            </a:r>
            <a:r>
              <a:rPr lang="lt-LT" dirty="0" err="1" smtClean="0"/>
              <a:t>the</a:t>
            </a:r>
            <a:r>
              <a:rPr lang="lt-LT" dirty="0" smtClean="0"/>
              <a:t> </a:t>
            </a:r>
            <a:r>
              <a:rPr lang="lt-LT" dirty="0" err="1" smtClean="0"/>
              <a:t>graphical</a:t>
            </a:r>
            <a:r>
              <a:rPr lang="lt-LT" dirty="0" smtClean="0"/>
              <a:t> </a:t>
            </a:r>
            <a:r>
              <a:rPr lang="en-GB" dirty="0" smtClean="0"/>
              <a:t>‘</a:t>
            </a:r>
            <a:r>
              <a:rPr lang="lt-LT" dirty="0" err="1" smtClean="0"/>
              <a:t>fingerprint</a:t>
            </a:r>
            <a:r>
              <a:rPr lang="en-GB" dirty="0" smtClean="0"/>
              <a:t>’ </a:t>
            </a:r>
            <a:r>
              <a:rPr lang="lt-LT" dirty="0" err="1" smtClean="0"/>
              <a:t>exist</a:t>
            </a:r>
            <a:r>
              <a:rPr lang="en-GB" dirty="0" smtClean="0"/>
              <a:t> for any text?</a:t>
            </a:r>
            <a:r>
              <a:rPr lang="lt-LT" dirty="0" smtClean="0"/>
              <a:t> </a:t>
            </a:r>
          </a:p>
          <a:p>
            <a:pPr marL="0" indent="0" fontAlgn="auto">
              <a:spcAft>
                <a:spcPts val="0"/>
              </a:spcAft>
              <a:buFont typeface="Arial" panose="020B0604020202020204" pitchFamily="34" charset="0"/>
              <a:buNone/>
              <a:defRPr/>
            </a:pPr>
            <a:r>
              <a:rPr lang="lt-LT" dirty="0" smtClean="0"/>
              <a:t> </a:t>
            </a:r>
          </a:p>
          <a:p>
            <a:pPr marL="0" indent="0" fontAlgn="auto">
              <a:spcAft>
                <a:spcPts val="0"/>
              </a:spcAft>
              <a:buFont typeface="Arial" panose="020B0604020202020204" pitchFamily="34" charset="0"/>
              <a:buNone/>
              <a:defRPr/>
            </a:pPr>
            <a:r>
              <a:rPr lang="en-GB" dirty="0" smtClean="0"/>
              <a:t>The graphical ‘fingerprint’:</a:t>
            </a:r>
          </a:p>
          <a:p>
            <a:pPr marL="0" indent="0" fontAlgn="auto">
              <a:spcAft>
                <a:spcPts val="0"/>
              </a:spcAft>
              <a:defRPr/>
            </a:pPr>
            <a:r>
              <a:rPr lang="en-GB" dirty="0" smtClean="0"/>
              <a:t> </a:t>
            </a:r>
            <a:r>
              <a:rPr lang="lt-LT" dirty="0" err="1" smtClean="0"/>
              <a:t>related</a:t>
            </a:r>
            <a:r>
              <a:rPr lang="lt-LT" dirty="0" smtClean="0"/>
              <a:t> to </a:t>
            </a:r>
            <a:r>
              <a:rPr lang="lt-LT" dirty="0" err="1" smtClean="0"/>
              <a:t>the</a:t>
            </a:r>
            <a:r>
              <a:rPr lang="lt-LT" dirty="0" smtClean="0"/>
              <a:t> </a:t>
            </a:r>
            <a:r>
              <a:rPr lang="lt-LT" dirty="0" err="1" smtClean="0"/>
              <a:t>corpus</a:t>
            </a:r>
            <a:r>
              <a:rPr lang="lt-LT" dirty="0" smtClean="0"/>
              <a:t>/</a:t>
            </a:r>
            <a:r>
              <a:rPr lang="lt-LT" dirty="0" err="1" smtClean="0"/>
              <a:t>set</a:t>
            </a:r>
            <a:r>
              <a:rPr lang="lt-LT" dirty="0" smtClean="0"/>
              <a:t> </a:t>
            </a:r>
            <a:r>
              <a:rPr lang="lt-LT" dirty="0" err="1" smtClean="0"/>
              <a:t>of</a:t>
            </a:r>
            <a:r>
              <a:rPr lang="lt-LT" dirty="0" smtClean="0"/>
              <a:t> </a:t>
            </a:r>
            <a:r>
              <a:rPr lang="lt-LT" dirty="0" err="1" smtClean="0"/>
              <a:t>items</a:t>
            </a:r>
            <a:endParaRPr lang="lt-LT" dirty="0" smtClean="0"/>
          </a:p>
          <a:p>
            <a:pPr marL="0" indent="0" fontAlgn="auto">
              <a:spcAft>
                <a:spcPts val="0"/>
              </a:spcAft>
              <a:defRPr/>
            </a:pPr>
            <a:r>
              <a:rPr lang="en-GB" dirty="0" smtClean="0"/>
              <a:t> </a:t>
            </a:r>
            <a:r>
              <a:rPr lang="lt-LT" dirty="0" err="1" smtClean="0"/>
              <a:t>could</a:t>
            </a:r>
            <a:r>
              <a:rPr lang="lt-LT" dirty="0" smtClean="0"/>
              <a:t> be </a:t>
            </a:r>
            <a:r>
              <a:rPr lang="lt-LT" dirty="0" err="1" smtClean="0"/>
              <a:t>analyzed</a:t>
            </a:r>
            <a:r>
              <a:rPr lang="lt-LT" dirty="0" smtClean="0"/>
              <a:t> </a:t>
            </a:r>
            <a:r>
              <a:rPr lang="lt-LT" dirty="0" err="1" smtClean="0"/>
              <a:t>formaly</a:t>
            </a:r>
            <a:r>
              <a:rPr lang="lt-LT" dirty="0" smtClean="0"/>
              <a:t> </a:t>
            </a:r>
          </a:p>
          <a:p>
            <a:pPr marL="0" indent="0" fontAlgn="auto">
              <a:spcAft>
                <a:spcPts val="0"/>
              </a:spcAft>
              <a:defRPr/>
            </a:pPr>
            <a:r>
              <a:rPr lang="en-GB" dirty="0" smtClean="0"/>
              <a:t> </a:t>
            </a:r>
            <a:r>
              <a:rPr lang="lt-LT" dirty="0" err="1" smtClean="0"/>
              <a:t>by</a:t>
            </a:r>
            <a:r>
              <a:rPr lang="lt-LT" dirty="0" smtClean="0"/>
              <a:t> </a:t>
            </a:r>
            <a:r>
              <a:rPr lang="lt-LT" dirty="0" err="1" smtClean="0"/>
              <a:t>computer</a:t>
            </a:r>
            <a:r>
              <a:rPr lang="lt-LT" dirty="0" smtClean="0"/>
              <a:t> </a:t>
            </a:r>
            <a:r>
              <a:rPr lang="lt-LT" dirty="0" err="1" smtClean="0"/>
              <a:t>program</a:t>
            </a:r>
            <a:r>
              <a:rPr lang="en-GB" dirty="0" smtClean="0"/>
              <a:t>me</a:t>
            </a:r>
            <a:endParaRPr lang="lt-LT" dirty="0" smtClean="0"/>
          </a:p>
          <a:p>
            <a:pPr fontAlgn="auto">
              <a:spcAft>
                <a:spcPts val="0"/>
              </a:spcAft>
              <a:buFont typeface="Arial" panose="020B0604020202020204" pitchFamily="34" charset="0"/>
              <a:buChar char="•"/>
              <a:defRPr/>
            </a:pPr>
            <a:endParaRPr lang="en-GB" dirty="0" smtClean="0"/>
          </a:p>
        </p:txBody>
      </p:sp>
      <p:sp>
        <p:nvSpPr>
          <p:cNvPr id="4" name="Slide Number Placeholder 3"/>
          <p:cNvSpPr>
            <a:spLocks noGrp="1"/>
          </p:cNvSpPr>
          <p:nvPr>
            <p:ph type="sldNum" sz="quarter" idx="12"/>
          </p:nvPr>
        </p:nvSpPr>
        <p:spPr/>
        <p:txBody>
          <a:bodyPr/>
          <a:lstStyle/>
          <a:p>
            <a:fld id="{7E1F987B-18F3-4E66-9D73-0D9A6437805B}" type="slidenum">
              <a:rPr lang="en-GB" smtClean="0"/>
              <a:pPr/>
              <a:t>4</a:t>
            </a:fld>
            <a:endParaRPr lang="en-GB"/>
          </a:p>
        </p:txBody>
      </p:sp>
      <p:sp>
        <p:nvSpPr>
          <p:cNvPr id="6" name="Date Placeholder 5"/>
          <p:cNvSpPr>
            <a:spLocks noGrp="1"/>
          </p:cNvSpPr>
          <p:nvPr>
            <p:ph type="dt" sz="half" idx="10"/>
          </p:nvPr>
        </p:nvSpPr>
        <p:spPr/>
        <p:txBody>
          <a:bodyPr/>
          <a:lstStyle/>
          <a:p>
            <a:pPr>
              <a:defRPr/>
            </a:pPr>
            <a:fld id="{26193EB5-11A4-4643-87BE-D8975364A46A}" type="datetime1">
              <a:rPr lang="en-GB" smtClean="0"/>
              <a:t>14/11/2013</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916270"/>
            <a:ext cx="10515600" cy="1739248"/>
          </a:xfrm>
        </p:spPr>
        <p:txBody>
          <a:bodyPr>
            <a:normAutofit fontScale="90000"/>
          </a:bodyPr>
          <a:lstStyle/>
          <a:p>
            <a:r>
              <a:rPr lang="en-US" sz="4000" b="1" dirty="0" smtClean="0">
                <a:solidFill>
                  <a:srgbClr val="000099"/>
                </a:solidFill>
              </a:rPr>
              <a:t>G. K. </a:t>
            </a:r>
            <a:r>
              <a:rPr lang="en-US" sz="4000" b="1" dirty="0" err="1" smtClean="0">
                <a:solidFill>
                  <a:srgbClr val="000099"/>
                </a:solidFill>
              </a:rPr>
              <a:t>Zipf</a:t>
            </a:r>
            <a:r>
              <a:rPr lang="en-US" sz="4000" b="1" dirty="0" smtClean="0">
                <a:solidFill>
                  <a:srgbClr val="000099"/>
                </a:solidFill>
              </a:rPr>
              <a:t/>
            </a:r>
            <a:br>
              <a:rPr lang="en-US" sz="4000" b="1" dirty="0" smtClean="0">
                <a:solidFill>
                  <a:srgbClr val="000099"/>
                </a:solidFill>
              </a:rPr>
            </a:br>
            <a:r>
              <a:rPr lang="en-US" sz="4000" b="1" i="1" dirty="0" smtClean="0">
                <a:solidFill>
                  <a:srgbClr val="000099"/>
                </a:solidFill>
              </a:rPr>
              <a:t>Human Behavior and the Principle of Least Effort </a:t>
            </a:r>
            <a:br>
              <a:rPr lang="en-US" sz="4000" b="1" i="1" dirty="0" smtClean="0">
                <a:solidFill>
                  <a:srgbClr val="000099"/>
                </a:solidFill>
              </a:rPr>
            </a:br>
            <a:r>
              <a:rPr lang="en-US" sz="4000" b="1" dirty="0" smtClean="0">
                <a:solidFill>
                  <a:srgbClr val="000099"/>
                </a:solidFill>
              </a:rPr>
              <a:t>(1949)</a:t>
            </a:r>
            <a:r>
              <a:rPr lang="en-US" sz="2800" b="1" dirty="0" smtClean="0">
                <a:solidFill>
                  <a:srgbClr val="0000FF"/>
                </a:solidFill>
              </a:rPr>
              <a:t/>
            </a:r>
            <a:br>
              <a:rPr lang="en-US" sz="2800" b="1" dirty="0" smtClean="0">
                <a:solidFill>
                  <a:srgbClr val="0000FF"/>
                </a:solidFill>
              </a:rPr>
            </a:br>
            <a:endParaRPr lang="lt-LT" sz="2800" b="1" dirty="0" smtClean="0">
              <a:solidFill>
                <a:srgbClr val="0000FF"/>
              </a:solidFill>
            </a:endParaRPr>
          </a:p>
        </p:txBody>
      </p:sp>
      <p:sp>
        <p:nvSpPr>
          <p:cNvPr id="67587" name="Rectangle 3"/>
          <p:cNvSpPr>
            <a:spLocks noGrp="1" noChangeArrowheads="1"/>
          </p:cNvSpPr>
          <p:nvPr>
            <p:ph idx="1"/>
          </p:nvPr>
        </p:nvSpPr>
        <p:spPr>
          <a:xfrm>
            <a:off x="838200" y="2642993"/>
            <a:ext cx="10515600" cy="3407078"/>
          </a:xfrm>
        </p:spPr>
        <p:txBody>
          <a:bodyPr rtlCol="0">
            <a:normAutofit fontScale="92500" lnSpcReduction="20000"/>
          </a:bodyPr>
          <a:lstStyle/>
          <a:p>
            <a:pPr fontAlgn="auto">
              <a:spcAft>
                <a:spcPts val="0"/>
              </a:spcAft>
              <a:defRPr/>
            </a:pPr>
            <a:r>
              <a:rPr lang="en-US" sz="3600" dirty="0" smtClean="0"/>
              <a:t>Human nature wants the greatest outcome for the least amount of work</a:t>
            </a:r>
          </a:p>
          <a:p>
            <a:pPr fontAlgn="auto">
              <a:spcAft>
                <a:spcPts val="0"/>
              </a:spcAft>
              <a:defRPr/>
            </a:pPr>
            <a:r>
              <a:rPr lang="en-US" sz="3600" dirty="0" smtClean="0"/>
              <a:t>The law states that people will naturally choose the path of least resistance or "effort“</a:t>
            </a:r>
          </a:p>
          <a:p>
            <a:pPr fontAlgn="auto">
              <a:spcAft>
                <a:spcPts val="0"/>
              </a:spcAft>
              <a:buFontTx/>
              <a:buNone/>
              <a:defRPr/>
            </a:pPr>
            <a:endParaRPr lang="en-US" sz="3000" dirty="0" smtClean="0"/>
          </a:p>
          <a:p>
            <a:pPr algn="ctr" fontAlgn="auto">
              <a:spcAft>
                <a:spcPts val="0"/>
              </a:spcAft>
              <a:buFontTx/>
              <a:buNone/>
              <a:defRPr/>
            </a:pPr>
            <a:endParaRPr lang="en-US" sz="2400" dirty="0" smtClean="0"/>
          </a:p>
          <a:p>
            <a:pPr algn="ctr" fontAlgn="auto">
              <a:spcAft>
                <a:spcPts val="0"/>
              </a:spcAft>
              <a:buFontTx/>
              <a:buNone/>
              <a:defRPr/>
            </a:pPr>
            <a:endParaRPr lang="en-US" sz="2400" dirty="0" smtClean="0"/>
          </a:p>
          <a:p>
            <a:pPr fontAlgn="auto">
              <a:spcAft>
                <a:spcPts val="0"/>
              </a:spcAft>
              <a:buFontTx/>
              <a:buNone/>
              <a:defRPr/>
            </a:pPr>
            <a:r>
              <a:rPr lang="en-US" sz="2400" dirty="0" smtClean="0">
                <a:solidFill>
                  <a:schemeClr val="folHlink"/>
                </a:solidFill>
              </a:rPr>
              <a:t>    </a:t>
            </a:r>
            <a:endParaRPr lang="lt-LT" sz="2000" b="1" dirty="0" smtClean="0">
              <a:solidFill>
                <a:srgbClr val="0000FF"/>
              </a:solidFill>
            </a:endParaRPr>
          </a:p>
        </p:txBody>
      </p:sp>
      <p:sp>
        <p:nvSpPr>
          <p:cNvPr id="4" name="Slide Number Placeholder 3"/>
          <p:cNvSpPr>
            <a:spLocks noGrp="1"/>
          </p:cNvSpPr>
          <p:nvPr>
            <p:ph type="sldNum" sz="quarter" idx="12"/>
          </p:nvPr>
        </p:nvSpPr>
        <p:spPr/>
        <p:txBody>
          <a:bodyPr/>
          <a:lstStyle/>
          <a:p>
            <a:fld id="{7E1F987B-18F3-4E66-9D73-0D9A6437805B}" type="slidenum">
              <a:rPr lang="en-GB" smtClean="0"/>
              <a:pPr/>
              <a:t>5</a:t>
            </a:fld>
            <a:endParaRPr lang="en-GB"/>
          </a:p>
        </p:txBody>
      </p:sp>
      <p:sp>
        <p:nvSpPr>
          <p:cNvPr id="6" name="Date Placeholder 5"/>
          <p:cNvSpPr>
            <a:spLocks noGrp="1"/>
          </p:cNvSpPr>
          <p:nvPr>
            <p:ph type="dt" sz="half" idx="10"/>
          </p:nvPr>
        </p:nvSpPr>
        <p:spPr/>
        <p:txBody>
          <a:bodyPr/>
          <a:lstStyle/>
          <a:p>
            <a:pPr>
              <a:defRPr/>
            </a:pPr>
            <a:fld id="{2B6E85FB-4524-489F-BA07-FD07014FC554}" type="datetime1">
              <a:rPr lang="en-GB" smtClean="0"/>
              <a:t>14/11/2013</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365127"/>
            <a:ext cx="10515600" cy="1350941"/>
          </a:xfrm>
        </p:spPr>
        <p:txBody>
          <a:bodyPr/>
          <a:lstStyle/>
          <a:p>
            <a:r>
              <a:rPr lang="en-US" sz="3600" b="1" dirty="0" err="1" smtClean="0">
                <a:solidFill>
                  <a:srgbClr val="000099"/>
                </a:solidFill>
              </a:rPr>
              <a:t>Zipf's</a:t>
            </a:r>
            <a:r>
              <a:rPr lang="en-US" sz="3600" b="1" dirty="0" smtClean="0">
                <a:solidFill>
                  <a:srgbClr val="000099"/>
                </a:solidFill>
              </a:rPr>
              <a:t> law (1) </a:t>
            </a:r>
            <a:r>
              <a:rPr lang="en-US" sz="2800" b="1" dirty="0" smtClean="0">
                <a:solidFill>
                  <a:srgbClr val="000099"/>
                </a:solidFill>
              </a:rPr>
              <a:t/>
            </a:r>
            <a:br>
              <a:rPr lang="en-US" sz="2800" b="1" dirty="0" smtClean="0">
                <a:solidFill>
                  <a:srgbClr val="000099"/>
                </a:solidFill>
              </a:rPr>
            </a:br>
            <a:endParaRPr lang="lt-LT" sz="2800" b="1" dirty="0" smtClean="0">
              <a:solidFill>
                <a:srgbClr val="000099"/>
              </a:solidFill>
            </a:endParaRPr>
          </a:p>
        </p:txBody>
      </p:sp>
      <p:sp>
        <p:nvSpPr>
          <p:cNvPr id="67587" name="Rectangle 3"/>
          <p:cNvSpPr>
            <a:spLocks noGrp="1" noChangeArrowheads="1"/>
          </p:cNvSpPr>
          <p:nvPr>
            <p:ph idx="1"/>
          </p:nvPr>
        </p:nvSpPr>
        <p:spPr>
          <a:xfrm>
            <a:off x="838200" y="1703542"/>
            <a:ext cx="10515600" cy="4473423"/>
          </a:xfrm>
        </p:spPr>
        <p:txBody>
          <a:bodyPr rtlCol="0">
            <a:normAutofit/>
          </a:bodyPr>
          <a:lstStyle/>
          <a:p>
            <a:pPr fontAlgn="auto">
              <a:spcAft>
                <a:spcPts val="0"/>
              </a:spcAft>
              <a:buFontTx/>
              <a:buNone/>
              <a:defRPr/>
            </a:pPr>
            <a:r>
              <a:rPr lang="en-US" sz="2900" dirty="0" smtClean="0"/>
              <a:t> </a:t>
            </a:r>
          </a:p>
          <a:p>
            <a:pPr fontAlgn="auto">
              <a:spcAft>
                <a:spcPts val="0"/>
              </a:spcAft>
              <a:defRPr/>
            </a:pPr>
            <a:r>
              <a:rPr lang="en-US" sz="3000" dirty="0" smtClean="0"/>
              <a:t>the frequency of any word in a large corpus is inversely proportional to its rank in the frequency table</a:t>
            </a:r>
          </a:p>
          <a:p>
            <a:pPr fontAlgn="auto">
              <a:spcAft>
                <a:spcPts val="0"/>
              </a:spcAft>
              <a:defRPr/>
            </a:pPr>
            <a:r>
              <a:rPr lang="en-US" sz="3000" dirty="0" smtClean="0"/>
              <a:t>only a few words are used very often, many or most are used rarely</a:t>
            </a:r>
          </a:p>
          <a:p>
            <a:pPr algn="ctr" fontAlgn="auto">
              <a:spcAft>
                <a:spcPts val="0"/>
              </a:spcAft>
              <a:buFontTx/>
              <a:buNone/>
              <a:defRPr/>
            </a:pPr>
            <a:endParaRPr lang="en-US" sz="2400" dirty="0" smtClean="0"/>
          </a:p>
          <a:p>
            <a:pPr algn="ctr" fontAlgn="auto">
              <a:spcAft>
                <a:spcPts val="0"/>
              </a:spcAft>
              <a:buFontTx/>
              <a:buNone/>
              <a:defRPr/>
            </a:pPr>
            <a:endParaRPr lang="en-US" sz="2400" dirty="0" smtClean="0"/>
          </a:p>
          <a:p>
            <a:pPr fontAlgn="auto">
              <a:spcAft>
                <a:spcPts val="0"/>
              </a:spcAft>
              <a:buFontTx/>
              <a:buNone/>
              <a:defRPr/>
            </a:pPr>
            <a:r>
              <a:rPr lang="en-US" sz="2400" dirty="0" smtClean="0">
                <a:solidFill>
                  <a:schemeClr val="folHlink"/>
                </a:solidFill>
              </a:rPr>
              <a:t>    </a:t>
            </a:r>
            <a:endParaRPr lang="lt-LT" sz="2000" b="1" dirty="0" smtClean="0">
              <a:solidFill>
                <a:srgbClr val="0000FF"/>
              </a:solidFill>
            </a:endParaRPr>
          </a:p>
        </p:txBody>
      </p:sp>
      <p:sp>
        <p:nvSpPr>
          <p:cNvPr id="4" name="Slide Number Placeholder 3"/>
          <p:cNvSpPr>
            <a:spLocks noGrp="1"/>
          </p:cNvSpPr>
          <p:nvPr>
            <p:ph type="sldNum" sz="quarter" idx="12"/>
          </p:nvPr>
        </p:nvSpPr>
        <p:spPr/>
        <p:txBody>
          <a:bodyPr/>
          <a:lstStyle/>
          <a:p>
            <a:fld id="{7E1F987B-18F3-4E66-9D73-0D9A6437805B}" type="slidenum">
              <a:rPr lang="en-GB" smtClean="0"/>
              <a:pPr/>
              <a:t>6</a:t>
            </a:fld>
            <a:endParaRPr lang="en-GB"/>
          </a:p>
        </p:txBody>
      </p:sp>
      <p:sp>
        <p:nvSpPr>
          <p:cNvPr id="6" name="Date Placeholder 5"/>
          <p:cNvSpPr>
            <a:spLocks noGrp="1"/>
          </p:cNvSpPr>
          <p:nvPr>
            <p:ph type="dt" sz="half" idx="10"/>
          </p:nvPr>
        </p:nvSpPr>
        <p:spPr/>
        <p:txBody>
          <a:bodyPr/>
          <a:lstStyle/>
          <a:p>
            <a:pPr>
              <a:defRPr/>
            </a:pPr>
            <a:fld id="{93F0351B-58A6-4092-ACF5-CF90AE3EB2C9}" type="datetime1">
              <a:rPr lang="en-GB" smtClean="0"/>
              <a:t>14/11/2013</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sz="3600" b="1" dirty="0" err="1" smtClean="0">
                <a:solidFill>
                  <a:srgbClr val="000099"/>
                </a:solidFill>
              </a:rPr>
              <a:t>Zipf’s</a:t>
            </a:r>
            <a:r>
              <a:rPr lang="en-US" sz="3600" b="1" dirty="0" smtClean="0">
                <a:solidFill>
                  <a:srgbClr val="000099"/>
                </a:solidFill>
              </a:rPr>
              <a:t> law (2)</a:t>
            </a:r>
            <a:br>
              <a:rPr lang="en-US" sz="3600" b="1" dirty="0" smtClean="0">
                <a:solidFill>
                  <a:srgbClr val="000099"/>
                </a:solidFill>
              </a:rPr>
            </a:br>
            <a:endParaRPr lang="lt-LT" sz="3600" b="1" dirty="0" smtClean="0">
              <a:solidFill>
                <a:srgbClr val="000099"/>
              </a:solidFill>
            </a:endParaRPr>
          </a:p>
        </p:txBody>
      </p:sp>
      <p:sp>
        <p:nvSpPr>
          <p:cNvPr id="67587" name="Rectangle 3"/>
          <p:cNvSpPr>
            <a:spLocks noGrp="1" noChangeArrowheads="1"/>
          </p:cNvSpPr>
          <p:nvPr>
            <p:ph idx="1"/>
          </p:nvPr>
        </p:nvSpPr>
        <p:spPr/>
        <p:txBody>
          <a:bodyPr rtlCol="0">
            <a:normAutofit/>
          </a:bodyPr>
          <a:lstStyle/>
          <a:p>
            <a:pPr algn="ctr" fontAlgn="auto">
              <a:spcAft>
                <a:spcPts val="0"/>
              </a:spcAft>
              <a:buFontTx/>
              <a:buNone/>
              <a:defRPr/>
            </a:pPr>
            <a:r>
              <a:rPr lang="en-US" sz="2400" dirty="0" smtClean="0"/>
              <a:t>Count number of words in an English book </a:t>
            </a:r>
          </a:p>
          <a:p>
            <a:pPr algn="ctr" fontAlgn="auto">
              <a:spcAft>
                <a:spcPts val="0"/>
              </a:spcAft>
              <a:buFontTx/>
              <a:buNone/>
              <a:defRPr/>
            </a:pPr>
            <a:r>
              <a:rPr lang="en-US" sz="2400" dirty="0" smtClean="0"/>
              <a:t> Order the words by their frequency of appearance</a:t>
            </a:r>
          </a:p>
          <a:p>
            <a:pPr algn="ctr" fontAlgn="auto">
              <a:spcAft>
                <a:spcPts val="0"/>
              </a:spcAft>
              <a:buFontTx/>
              <a:buNone/>
              <a:defRPr/>
            </a:pPr>
            <a:endParaRPr lang="en-US" sz="2400" dirty="0" smtClean="0"/>
          </a:p>
          <a:p>
            <a:pPr algn="ctr" fontAlgn="auto">
              <a:spcAft>
                <a:spcPts val="0"/>
              </a:spcAft>
              <a:buFontTx/>
              <a:buNone/>
              <a:defRPr/>
            </a:pPr>
            <a:r>
              <a:rPr lang="en-US" sz="2400" dirty="0" smtClean="0"/>
              <a:t>Found that</a:t>
            </a:r>
            <a:r>
              <a:rPr lang="en-US" sz="2400" dirty="0" smtClean="0">
                <a:solidFill>
                  <a:srgbClr val="FF0000"/>
                </a:solidFill>
              </a:rPr>
              <a:t> the most frequent word </a:t>
            </a:r>
          </a:p>
          <a:p>
            <a:pPr algn="ctr" fontAlgn="auto">
              <a:spcAft>
                <a:spcPts val="0"/>
              </a:spcAft>
              <a:buFontTx/>
              <a:buNone/>
              <a:defRPr/>
            </a:pPr>
            <a:r>
              <a:rPr lang="en-US" sz="2400" dirty="0" smtClean="0">
                <a:solidFill>
                  <a:srgbClr val="FF0000"/>
                </a:solidFill>
              </a:rPr>
              <a:t>appears </a:t>
            </a:r>
            <a:r>
              <a:rPr lang="en-US" sz="2400" b="1" dirty="0" smtClean="0">
                <a:solidFill>
                  <a:srgbClr val="FF0000"/>
                </a:solidFill>
              </a:rPr>
              <a:t>twice</a:t>
            </a:r>
            <a:r>
              <a:rPr lang="en-US" sz="2400" dirty="0" smtClean="0">
                <a:solidFill>
                  <a:srgbClr val="FF0000"/>
                </a:solidFill>
              </a:rPr>
              <a:t> as often </a:t>
            </a:r>
          </a:p>
          <a:p>
            <a:pPr algn="ctr" fontAlgn="auto">
              <a:spcAft>
                <a:spcPts val="0"/>
              </a:spcAft>
              <a:buFontTx/>
              <a:buNone/>
              <a:defRPr/>
            </a:pPr>
            <a:r>
              <a:rPr lang="en-US" sz="2400" dirty="0" smtClean="0">
                <a:solidFill>
                  <a:srgbClr val="FF0000"/>
                </a:solidFill>
              </a:rPr>
              <a:t>as next most popular word,</a:t>
            </a:r>
            <a:r>
              <a:rPr lang="en-US" sz="2400" dirty="0" smtClean="0"/>
              <a:t> </a:t>
            </a:r>
          </a:p>
          <a:p>
            <a:pPr algn="ctr" fontAlgn="auto">
              <a:spcAft>
                <a:spcPts val="0"/>
              </a:spcAft>
              <a:buFontTx/>
              <a:buNone/>
              <a:defRPr/>
            </a:pPr>
            <a:r>
              <a:rPr lang="en-US" sz="2400" b="1" dirty="0" smtClean="0">
                <a:solidFill>
                  <a:srgbClr val="33CC33"/>
                </a:solidFill>
              </a:rPr>
              <a:t>three times</a:t>
            </a:r>
            <a:r>
              <a:rPr lang="en-US" sz="2400" dirty="0" smtClean="0">
                <a:solidFill>
                  <a:srgbClr val="33CC33"/>
                </a:solidFill>
              </a:rPr>
              <a:t> as often </a:t>
            </a:r>
          </a:p>
          <a:p>
            <a:pPr algn="ctr" fontAlgn="auto">
              <a:spcAft>
                <a:spcPts val="0"/>
              </a:spcAft>
              <a:buFontTx/>
              <a:buNone/>
              <a:defRPr/>
            </a:pPr>
            <a:r>
              <a:rPr lang="en-US" sz="2400" dirty="0" smtClean="0">
                <a:solidFill>
                  <a:srgbClr val="33CC33"/>
                </a:solidFill>
              </a:rPr>
              <a:t>as 3rd most popular, </a:t>
            </a:r>
            <a:r>
              <a:rPr lang="en-US" sz="2400" dirty="0" smtClean="0"/>
              <a:t>and so on.</a:t>
            </a:r>
          </a:p>
          <a:p>
            <a:pPr algn="ctr" fontAlgn="auto">
              <a:spcAft>
                <a:spcPts val="0"/>
              </a:spcAft>
              <a:buFontTx/>
              <a:buNone/>
              <a:defRPr/>
            </a:pPr>
            <a:endParaRPr lang="en-US" sz="2400" dirty="0" smtClean="0"/>
          </a:p>
          <a:p>
            <a:pPr fontAlgn="auto">
              <a:spcAft>
                <a:spcPts val="0"/>
              </a:spcAft>
              <a:buFontTx/>
              <a:buNone/>
              <a:defRPr/>
            </a:pPr>
            <a:r>
              <a:rPr lang="en-US" sz="2400" dirty="0" smtClean="0">
                <a:solidFill>
                  <a:schemeClr val="folHlink"/>
                </a:solidFill>
              </a:rPr>
              <a:t>    </a:t>
            </a:r>
            <a:endParaRPr lang="lt-LT" sz="2000" b="1" dirty="0" smtClean="0">
              <a:solidFill>
                <a:srgbClr val="0000FF"/>
              </a:solidFill>
            </a:endParaRPr>
          </a:p>
        </p:txBody>
      </p:sp>
      <p:sp>
        <p:nvSpPr>
          <p:cNvPr id="4" name="Slide Number Placeholder 3"/>
          <p:cNvSpPr>
            <a:spLocks noGrp="1"/>
          </p:cNvSpPr>
          <p:nvPr>
            <p:ph type="sldNum" sz="quarter" idx="12"/>
          </p:nvPr>
        </p:nvSpPr>
        <p:spPr/>
        <p:txBody>
          <a:bodyPr/>
          <a:lstStyle/>
          <a:p>
            <a:fld id="{7E1F987B-18F3-4E66-9D73-0D9A6437805B}" type="slidenum">
              <a:rPr lang="en-GB" smtClean="0"/>
              <a:pPr/>
              <a:t>7</a:t>
            </a:fld>
            <a:endParaRPr lang="en-GB"/>
          </a:p>
        </p:txBody>
      </p:sp>
      <p:sp>
        <p:nvSpPr>
          <p:cNvPr id="6" name="Date Placeholder 5"/>
          <p:cNvSpPr>
            <a:spLocks noGrp="1"/>
          </p:cNvSpPr>
          <p:nvPr>
            <p:ph type="dt" sz="half" idx="10"/>
          </p:nvPr>
        </p:nvSpPr>
        <p:spPr/>
        <p:txBody>
          <a:bodyPr/>
          <a:lstStyle/>
          <a:p>
            <a:pPr>
              <a:defRPr/>
            </a:pPr>
            <a:fld id="{26A6531C-8400-403E-BF53-4A69B02EF342}" type="datetime1">
              <a:rPr lang="en-GB" smtClean="0"/>
              <a:t>14/11/2013</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676405"/>
            <a:ext cx="10515600" cy="1628384"/>
          </a:xfrm>
        </p:spPr>
        <p:txBody>
          <a:bodyPr/>
          <a:lstStyle/>
          <a:p>
            <a:r>
              <a:rPr lang="en-US" sz="3600" b="1" dirty="0" err="1" smtClean="0">
                <a:solidFill>
                  <a:srgbClr val="000099"/>
                </a:solidFill>
              </a:rPr>
              <a:t>Zipf’s</a:t>
            </a:r>
            <a:r>
              <a:rPr lang="en-US" sz="3600" b="1" dirty="0" smtClean="0">
                <a:solidFill>
                  <a:srgbClr val="000099"/>
                </a:solidFill>
              </a:rPr>
              <a:t> law (3)</a:t>
            </a:r>
            <a:r>
              <a:rPr lang="en-US" sz="2800" b="1" dirty="0" smtClean="0">
                <a:solidFill>
                  <a:srgbClr val="000099"/>
                </a:solidFill>
              </a:rPr>
              <a:t/>
            </a:r>
            <a:br>
              <a:rPr lang="en-US" sz="2800" b="1" dirty="0" smtClean="0">
                <a:solidFill>
                  <a:srgbClr val="000099"/>
                </a:solidFill>
              </a:rPr>
            </a:br>
            <a:r>
              <a:rPr lang="en-US" sz="2800" dirty="0" smtClean="0"/>
              <a:t/>
            </a:r>
            <a:br>
              <a:rPr lang="en-US" sz="2800" dirty="0" smtClean="0"/>
            </a:br>
            <a:r>
              <a:rPr lang="en-US" sz="2000" dirty="0" smtClean="0"/>
              <a:t> </a:t>
            </a:r>
            <a:r>
              <a:rPr lang="en-US" sz="2800" dirty="0" smtClean="0"/>
              <a:t>Brown Corpus</a:t>
            </a:r>
            <a:endParaRPr lang="lt-LT" sz="2800" b="1" dirty="0" smtClean="0">
              <a:solidFill>
                <a:srgbClr val="0000FF"/>
              </a:solidFill>
            </a:endParaRPr>
          </a:p>
        </p:txBody>
      </p:sp>
      <p:sp>
        <p:nvSpPr>
          <p:cNvPr id="67587" name="Rectangle 3"/>
          <p:cNvSpPr>
            <a:spLocks noGrp="1" noChangeArrowheads="1"/>
          </p:cNvSpPr>
          <p:nvPr>
            <p:ph idx="1"/>
          </p:nvPr>
        </p:nvSpPr>
        <p:spPr>
          <a:xfrm>
            <a:off x="838200" y="2442575"/>
            <a:ext cx="10515600" cy="3734388"/>
          </a:xfrm>
        </p:spPr>
        <p:txBody>
          <a:bodyPr rtlCol="0">
            <a:normAutofit/>
          </a:bodyPr>
          <a:lstStyle/>
          <a:p>
            <a:pPr fontAlgn="auto">
              <a:spcAft>
                <a:spcPts val="0"/>
              </a:spcAft>
              <a:defRPr/>
            </a:pPr>
            <a:r>
              <a:rPr lang="en-US" sz="2400" i="1" dirty="0" smtClean="0"/>
              <a:t>The</a:t>
            </a:r>
            <a:r>
              <a:rPr lang="en-US" sz="2400" dirty="0" smtClean="0"/>
              <a:t> is the most frequently occurring word, </a:t>
            </a:r>
          </a:p>
          <a:p>
            <a:pPr fontAlgn="auto">
              <a:spcAft>
                <a:spcPts val="0"/>
              </a:spcAft>
              <a:defRPr/>
            </a:pPr>
            <a:r>
              <a:rPr lang="en-US" sz="2400" dirty="0" smtClean="0"/>
              <a:t>accounts for nearly 7% of all word occurrences (69,971 out of slightly over 1 million words). </a:t>
            </a:r>
          </a:p>
          <a:p>
            <a:pPr fontAlgn="auto">
              <a:spcAft>
                <a:spcPts val="0"/>
              </a:spcAft>
              <a:defRPr/>
            </a:pPr>
            <a:r>
              <a:rPr lang="en-US" sz="2400" i="1" dirty="0" smtClean="0"/>
              <a:t>Of</a:t>
            </a:r>
            <a:r>
              <a:rPr lang="en-US" sz="2400" dirty="0" smtClean="0"/>
              <a:t> is the second-rank word </a:t>
            </a:r>
          </a:p>
          <a:p>
            <a:pPr fontAlgn="auto">
              <a:spcAft>
                <a:spcPts val="0"/>
              </a:spcAft>
              <a:defRPr/>
            </a:pPr>
            <a:r>
              <a:rPr lang="en-US" sz="2400" dirty="0" smtClean="0"/>
              <a:t>accounts for slightly over 3.5% of words (36,411 occurrences), </a:t>
            </a:r>
          </a:p>
          <a:p>
            <a:pPr fontAlgn="auto">
              <a:spcAft>
                <a:spcPts val="0"/>
              </a:spcAft>
              <a:defRPr/>
            </a:pPr>
            <a:r>
              <a:rPr lang="en-US" sz="2400" i="1" dirty="0" smtClean="0"/>
              <a:t>And</a:t>
            </a:r>
            <a:r>
              <a:rPr lang="en-US" sz="2400" dirty="0" smtClean="0"/>
              <a:t> has 28,852 occurrences.</a:t>
            </a:r>
          </a:p>
          <a:p>
            <a:pPr fontAlgn="auto">
              <a:spcAft>
                <a:spcPts val="0"/>
              </a:spcAft>
              <a:defRPr/>
            </a:pPr>
            <a:r>
              <a:rPr lang="en-US" sz="2400" dirty="0" smtClean="0"/>
              <a:t> Only 135 vocabulary items are needed to account for half the Brown Corpus.</a:t>
            </a:r>
          </a:p>
          <a:p>
            <a:pPr fontAlgn="auto">
              <a:spcAft>
                <a:spcPts val="0"/>
              </a:spcAft>
              <a:buFontTx/>
              <a:buNone/>
              <a:defRPr/>
            </a:pPr>
            <a:r>
              <a:rPr lang="en-US" sz="2400" dirty="0" smtClean="0">
                <a:solidFill>
                  <a:schemeClr val="folHlink"/>
                </a:solidFill>
              </a:rPr>
              <a:t>    </a:t>
            </a:r>
            <a:endParaRPr lang="lt-LT" sz="2000" b="1" dirty="0" smtClean="0">
              <a:solidFill>
                <a:srgbClr val="0000FF"/>
              </a:solidFill>
            </a:endParaRPr>
          </a:p>
        </p:txBody>
      </p:sp>
      <p:sp>
        <p:nvSpPr>
          <p:cNvPr id="4" name="Slide Number Placeholder 3"/>
          <p:cNvSpPr>
            <a:spLocks noGrp="1"/>
          </p:cNvSpPr>
          <p:nvPr>
            <p:ph type="sldNum" sz="quarter" idx="12"/>
          </p:nvPr>
        </p:nvSpPr>
        <p:spPr/>
        <p:txBody>
          <a:bodyPr/>
          <a:lstStyle/>
          <a:p>
            <a:fld id="{7E1F987B-18F3-4E66-9D73-0D9A6437805B}" type="slidenum">
              <a:rPr lang="en-GB" smtClean="0"/>
              <a:pPr/>
              <a:t>8</a:t>
            </a:fld>
            <a:endParaRPr lang="en-GB"/>
          </a:p>
        </p:txBody>
      </p:sp>
      <p:sp>
        <p:nvSpPr>
          <p:cNvPr id="6" name="Date Placeholder 5"/>
          <p:cNvSpPr>
            <a:spLocks noGrp="1"/>
          </p:cNvSpPr>
          <p:nvPr>
            <p:ph type="dt" sz="half" idx="10"/>
          </p:nvPr>
        </p:nvSpPr>
        <p:spPr/>
        <p:txBody>
          <a:bodyPr/>
          <a:lstStyle/>
          <a:p>
            <a:pPr>
              <a:defRPr/>
            </a:pPr>
            <a:fld id="{2B9CB6F7-5D20-497B-AB45-1F614B0B29A3}" type="datetime1">
              <a:rPr lang="en-GB" smtClean="0"/>
              <a:t>14/11/2013</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7828767" y="762002"/>
          <a:ext cx="2691598" cy="4893397"/>
        </p:xfrm>
        <a:graphic>
          <a:graphicData uri="http://schemas.openxmlformats.org/presentationml/2006/ole">
            <mc:AlternateContent xmlns:mc="http://schemas.openxmlformats.org/markup-compatibility/2006">
              <mc:Choice xmlns:v="urn:schemas-microsoft-com:vml" Requires="v">
                <p:oleObj spid="_x0000_s10247" name="Worksheet" r:id="rId5" imgW="1908048" imgH="3468624" progId="Excel.Sheet.8">
                  <p:embed/>
                </p:oleObj>
              </mc:Choice>
              <mc:Fallback>
                <p:oleObj name="Worksheet" r:id="rId5" imgW="1908048" imgH="3468624"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8767" y="762002"/>
                        <a:ext cx="2691598" cy="4893397"/>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10243" name="Object 3"/>
          <p:cNvGraphicFramePr>
            <a:graphicFrameLocks noChangeAspect="1"/>
          </p:cNvGraphicFramePr>
          <p:nvPr/>
        </p:nvGraphicFramePr>
        <p:xfrm>
          <a:off x="2566989" y="620715"/>
          <a:ext cx="5443537" cy="5311775"/>
        </p:xfrm>
        <a:graphic>
          <a:graphicData uri="http://schemas.openxmlformats.org/presentationml/2006/ole">
            <mc:AlternateContent xmlns:mc="http://schemas.openxmlformats.org/markup-compatibility/2006">
              <mc:Choice xmlns:v="urn:schemas-microsoft-com:vml" Requires="v">
                <p:oleObj spid="_x0000_s10248" name="Darbalapis" r:id="rId8" imgW="7429500" imgH="6077040" progId="Excel.Sheet.8">
                  <p:embed/>
                </p:oleObj>
              </mc:Choice>
              <mc:Fallback>
                <p:oleObj name="Darbalapis" r:id="rId8" imgW="7429500" imgH="6077040" progId="Excel.Shee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6989" y="620715"/>
                        <a:ext cx="5443537" cy="531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4"/>
          <p:cNvGraphicFramePr>
            <a:graphicFrameLocks noChangeAspect="1"/>
          </p:cNvGraphicFramePr>
          <p:nvPr/>
        </p:nvGraphicFramePr>
        <p:xfrm>
          <a:off x="1704975" y="2359027"/>
          <a:ext cx="869951" cy="923925"/>
        </p:xfrm>
        <a:graphic>
          <a:graphicData uri="http://schemas.openxmlformats.org/presentationml/2006/ole">
            <mc:AlternateContent xmlns:mc="http://schemas.openxmlformats.org/markup-compatibility/2006">
              <mc:Choice xmlns:v="urn:schemas-microsoft-com:vml" Requires="v">
                <p:oleObj spid="_x0000_s10249" name="Equation" r:id="rId10" imgW="406400" imgH="431800" progId="Equation.DSMT4">
                  <p:embed/>
                </p:oleObj>
              </mc:Choice>
              <mc:Fallback>
                <p:oleObj name="Equation" r:id="rId10" imgW="406400" imgH="4318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4975" y="2359027"/>
                        <a:ext cx="869951"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5" name="Rectangle 5"/>
          <p:cNvSpPr>
            <a:spLocks noChangeArrowheads="1"/>
          </p:cNvSpPr>
          <p:nvPr/>
        </p:nvSpPr>
        <p:spPr bwMode="auto">
          <a:xfrm>
            <a:off x="4603707" y="6165850"/>
            <a:ext cx="1531060" cy="369332"/>
          </a:xfrm>
          <a:prstGeom prst="rect">
            <a:avLst/>
          </a:prstGeom>
          <a:noFill/>
          <a:ln w="9525">
            <a:noFill/>
            <a:miter lim="800000"/>
            <a:headEnd/>
            <a:tailEnd/>
          </a:ln>
          <a:effectLst/>
        </p:spPr>
        <p:txBody>
          <a:bodyPr wrap="none">
            <a:spAutoFit/>
          </a:bodyPr>
          <a:lstStyle/>
          <a:p>
            <a:pPr eaLnBrk="1" hangingPunct="1"/>
            <a:r>
              <a:rPr lang="en-US" dirty="0" smtClean="0">
                <a:solidFill>
                  <a:srgbClr val="0000FF"/>
                </a:solidFill>
              </a:rPr>
              <a:t>Brown corpus</a:t>
            </a:r>
            <a:endParaRPr lang="lt-LT" dirty="0">
              <a:solidFill>
                <a:srgbClr val="0000FF"/>
              </a:solidFill>
            </a:endParaRPr>
          </a:p>
        </p:txBody>
      </p:sp>
      <p:graphicFrame>
        <p:nvGraphicFramePr>
          <p:cNvPr id="10246" name="Object 6"/>
          <p:cNvGraphicFramePr>
            <a:graphicFrameLocks noChangeAspect="1"/>
          </p:cNvGraphicFramePr>
          <p:nvPr/>
        </p:nvGraphicFramePr>
        <p:xfrm>
          <a:off x="4440239" y="1557338"/>
          <a:ext cx="977900" cy="842962"/>
        </p:xfrm>
        <a:graphic>
          <a:graphicData uri="http://schemas.openxmlformats.org/presentationml/2006/ole">
            <mc:AlternateContent xmlns:mc="http://schemas.openxmlformats.org/markup-compatibility/2006">
              <mc:Choice xmlns:v="urn:schemas-microsoft-com:vml" Requires="v">
                <p:oleObj spid="_x0000_s10250" name="Equation" r:id="rId12" imgW="457200" imgH="393700" progId="Equation.DSMT4">
                  <p:embed/>
                </p:oleObj>
              </mc:Choice>
              <mc:Fallback>
                <p:oleObj name="Equation" r:id="rId12" imgW="457200" imgH="3937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0239" y="1557338"/>
                        <a:ext cx="977900" cy="84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47" name="Line 7"/>
          <p:cNvSpPr>
            <a:spLocks noChangeShapeType="1"/>
          </p:cNvSpPr>
          <p:nvPr/>
        </p:nvSpPr>
        <p:spPr bwMode="auto">
          <a:xfrm flipV="1">
            <a:off x="3287713" y="908050"/>
            <a:ext cx="4032251" cy="4465638"/>
          </a:xfrm>
          <a:prstGeom prst="line">
            <a:avLst/>
          </a:prstGeom>
          <a:noFill/>
          <a:ln w="41275">
            <a:solidFill>
              <a:srgbClr val="FF0000"/>
            </a:solidFill>
            <a:round/>
            <a:headEnd/>
            <a:tailEnd/>
          </a:ln>
          <a:effectLst/>
        </p:spPr>
        <p:txBody>
          <a:bodyPr/>
          <a:lstStyle/>
          <a:p>
            <a:endParaRPr lang="lt-LT"/>
          </a:p>
        </p:txBody>
      </p:sp>
      <p:sp>
        <p:nvSpPr>
          <p:cNvPr id="10248" name="Text Box 8"/>
          <p:cNvSpPr txBox="1">
            <a:spLocks noChangeArrowheads="1"/>
          </p:cNvSpPr>
          <p:nvPr/>
        </p:nvSpPr>
        <p:spPr bwMode="auto">
          <a:xfrm>
            <a:off x="5283200" y="5681663"/>
            <a:ext cx="306494" cy="369332"/>
          </a:xfrm>
          <a:prstGeom prst="rect">
            <a:avLst/>
          </a:prstGeom>
          <a:noFill/>
          <a:ln w="9525">
            <a:noFill/>
            <a:miter lim="800000"/>
            <a:headEnd/>
            <a:tailEnd/>
          </a:ln>
          <a:effectLst/>
        </p:spPr>
        <p:txBody>
          <a:bodyPr wrap="none">
            <a:spAutoFit/>
          </a:bodyPr>
          <a:lstStyle/>
          <a:p>
            <a:pPr eaLnBrk="1" hangingPunct="1"/>
            <a:r>
              <a:rPr lang="en-GB"/>
              <a:t>n</a:t>
            </a:r>
            <a:endParaRPr lang="lt-LT"/>
          </a:p>
        </p:txBody>
      </p:sp>
      <p:sp>
        <p:nvSpPr>
          <p:cNvPr id="9" name="Slide Number Placeholder 8"/>
          <p:cNvSpPr>
            <a:spLocks noGrp="1"/>
          </p:cNvSpPr>
          <p:nvPr>
            <p:ph type="sldNum" sz="quarter" idx="12"/>
          </p:nvPr>
        </p:nvSpPr>
        <p:spPr/>
        <p:txBody>
          <a:bodyPr/>
          <a:lstStyle/>
          <a:p>
            <a:fld id="{27BC21BE-A064-48BB-A390-B28D9C68FE4C}" type="slidenum">
              <a:rPr lang="en-GB" smtClean="0"/>
              <a:pPr/>
              <a:t>9</a:t>
            </a:fld>
            <a:endParaRPr lang="en-GB"/>
          </a:p>
        </p:txBody>
      </p:sp>
      <p:sp>
        <p:nvSpPr>
          <p:cNvPr id="11" name="Date Placeholder 10"/>
          <p:cNvSpPr>
            <a:spLocks noGrp="1"/>
          </p:cNvSpPr>
          <p:nvPr>
            <p:ph type="dt" sz="half" idx="10"/>
          </p:nvPr>
        </p:nvSpPr>
        <p:spPr/>
        <p:txBody>
          <a:bodyPr/>
          <a:lstStyle/>
          <a:p>
            <a:pPr>
              <a:defRPr/>
            </a:pPr>
            <a:fld id="{4F6B60E4-6C7A-4C84-8F86-33253CFACD66}" type="datetime1">
              <a:rPr lang="en-GB" smtClean="0"/>
              <a:t>14/11/2013</a:t>
            </a:fld>
            <a:endParaRPr lang="en-GB"/>
          </a:p>
        </p:txBody>
      </p:sp>
      <p:sp>
        <p:nvSpPr>
          <p:cNvPr id="12" name="Rectangle 11"/>
          <p:cNvSpPr/>
          <p:nvPr/>
        </p:nvSpPr>
        <p:spPr>
          <a:xfrm>
            <a:off x="4530742" y="162931"/>
            <a:ext cx="2834561" cy="584775"/>
          </a:xfrm>
          <a:prstGeom prst="rect">
            <a:avLst/>
          </a:prstGeom>
        </p:spPr>
        <p:txBody>
          <a:bodyPr wrap="square">
            <a:spAutoFit/>
          </a:bodyPr>
          <a:lstStyle/>
          <a:p>
            <a:r>
              <a:rPr lang="lt-LT" sz="3200" b="1" dirty="0" err="1" smtClean="0">
                <a:solidFill>
                  <a:srgbClr val="000099"/>
                </a:solidFill>
              </a:rPr>
              <a:t>Zipf</a:t>
            </a:r>
            <a:r>
              <a:rPr lang="en-GB" sz="3200" b="1" dirty="0" smtClean="0">
                <a:solidFill>
                  <a:srgbClr val="000099"/>
                </a:solidFill>
              </a:rPr>
              <a:t>’s</a:t>
            </a:r>
            <a:r>
              <a:rPr lang="lt-LT" sz="3200" b="1" dirty="0" smtClean="0">
                <a:solidFill>
                  <a:srgbClr val="000099"/>
                </a:solidFill>
              </a:rPr>
              <a:t> </a:t>
            </a:r>
            <a:r>
              <a:rPr lang="lt-LT" sz="3200" b="1" dirty="0" err="1" smtClean="0">
                <a:solidFill>
                  <a:srgbClr val="000099"/>
                </a:solidFill>
              </a:rPr>
              <a:t>law</a:t>
            </a:r>
            <a:r>
              <a:rPr lang="en-GB" sz="3200" b="1" dirty="0" smtClean="0">
                <a:solidFill>
                  <a:srgbClr val="000099"/>
                </a:solidFill>
              </a:rPr>
              <a:t> (4)</a:t>
            </a:r>
            <a:endParaRPr lang="lt-LT"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1006</Words>
  <Application>Microsoft Office PowerPoint</Application>
  <PresentationFormat>Widescreen</PresentationFormat>
  <Paragraphs>239</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28</vt:i4>
      </vt:variant>
    </vt:vector>
  </HeadingPairs>
  <TitlesOfParts>
    <vt:vector size="39" baseType="lpstr">
      <vt:lpstr>Arial</vt:lpstr>
      <vt:lpstr>Calibri</vt:lpstr>
      <vt:lpstr>Constantia</vt:lpstr>
      <vt:lpstr>Symbol</vt:lpstr>
      <vt:lpstr>Times New Roman</vt:lpstr>
      <vt:lpstr>Office Theme</vt:lpstr>
      <vt:lpstr>Worksheet</vt:lpstr>
      <vt:lpstr>Darbalapis</vt:lpstr>
      <vt:lpstr>Equation</vt:lpstr>
      <vt:lpstr>Lygtis</vt:lpstr>
      <vt:lpstr>Graph</vt:lpstr>
      <vt:lpstr>TEXT ANALYSIS  BY MEANS OF ZIPF’S LAW</vt:lpstr>
      <vt:lpstr>The project is aimed at analysis of human language </vt:lpstr>
      <vt:lpstr>Formulation of the project task</vt:lpstr>
      <vt:lpstr>Specific questions to be answered:</vt:lpstr>
      <vt:lpstr>G. K. Zipf Human Behavior and the Principle of Least Effort  (1949) </vt:lpstr>
      <vt:lpstr>Zipf's law (1)  </vt:lpstr>
      <vt:lpstr>Zipf’s law (2) </vt:lpstr>
      <vt:lpstr>Zipf’s law (3)   Brown Corpus</vt:lpstr>
      <vt:lpstr>PowerPoint Presentation</vt:lpstr>
      <vt:lpstr>Zipf’s law (5)</vt:lpstr>
      <vt:lpstr>PowerPoint Presentation</vt:lpstr>
      <vt:lpstr>George Kingsley Zipf</vt:lpstr>
      <vt:lpstr>Power Law</vt:lpstr>
      <vt:lpstr>PowerPoint Presentation</vt:lpstr>
      <vt:lpstr>PowerPoint Presentation</vt:lpstr>
      <vt:lpstr>OSCAR WILDE</vt:lpstr>
      <vt:lpstr>Analysis (1):</vt:lpstr>
      <vt:lpstr>PowerPoint Presentation</vt:lpstr>
      <vt:lpstr>Properties of power-law distributions</vt:lpstr>
      <vt:lpstr>Findings from analysis of the novel  by the Zipf law:</vt:lpstr>
      <vt:lpstr>Shenon function</vt:lpstr>
      <vt:lpstr>PowerPoint Presentation</vt:lpstr>
      <vt:lpstr>Shenon entropy</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22</dc:creator>
  <cp:lastModifiedBy>User</cp:lastModifiedBy>
  <cp:revision>46</cp:revision>
  <dcterms:created xsi:type="dcterms:W3CDTF">2013-11-12T17:44:28Z</dcterms:created>
  <dcterms:modified xsi:type="dcterms:W3CDTF">2013-11-14T11:39:13Z</dcterms:modified>
</cp:coreProperties>
</file>